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sldSz cx="18288000" cy="10287000"/>
  <p:notesSz cx="6858000" cy="9144000"/>
  <p:embeddedFontLs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Hind Guntur Bold" panose="020B0604020202020204" charset="0"/>
      <p:regular r:id="rId31"/>
    </p:embeddedFont>
    <p:embeddedFont>
      <p:font typeface="Hind Guntur Light" panose="020B0604020202020204" charset="0"/>
      <p:regular r:id="rId32"/>
    </p:embeddedFont>
    <p:embeddedFont>
      <p:font typeface="Hind Guntur Light Bold" panose="020B0604020202020204" charset="0"/>
      <p:regular r:id="rId33"/>
    </p:embeddedFont>
    <p:embeddedFont>
      <p:font typeface="Hind Guntur Medium" panose="020B0604020202020204" charset="0"/>
      <p:regular r:id="rId34"/>
    </p:embeddedFont>
    <p:embeddedFont>
      <p:font typeface="Hind Guntur Medium Bold" panose="020B0604020202020204" charset="0"/>
      <p:regular r:id="rId35"/>
    </p:embeddedFont>
    <p:embeddedFont>
      <p:font typeface="Libre Franklin Light" panose="020B0604020202020204" charset="0"/>
      <p:regular r:id="rId36"/>
    </p:embeddedFont>
    <p:embeddedFont>
      <p:font typeface="Libre Franklin Medium" panose="020B0604020202020204" charset="0"/>
      <p:regular r:id="rId37"/>
    </p:embeddedFont>
    <p:embeddedFont>
      <p:font typeface="Libre Franklin Medium Bold" panose="020B0604020202020204" charset="0"/>
      <p:regular r:id="rId3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>
        <p:scale>
          <a:sx n="55" d="100"/>
          <a:sy n="55" d="100"/>
        </p:scale>
        <p:origin x="101" y="5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font" Target="fonts/font12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8/27/2020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8/27/2020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8/27/2020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t="4015" b="11525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t="3945" r="48340" b="7574"/>
          <a:stretch>
            <a:fillRect/>
          </a:stretch>
        </p:blipFill>
        <p:spPr>
          <a:xfrm>
            <a:off x="-259925" y="0"/>
            <a:ext cx="9403925" cy="10726974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0" y="9255452"/>
            <a:ext cx="18288000" cy="1034396"/>
            <a:chOff x="0" y="0"/>
            <a:chExt cx="24384000" cy="1379195"/>
          </a:xfrm>
        </p:grpSpPr>
        <p:sp>
          <p:nvSpPr>
            <p:cNvPr id="4" name="AutoShape 4"/>
            <p:cNvSpPr/>
            <p:nvPr/>
          </p:nvSpPr>
          <p:spPr>
            <a:xfrm>
              <a:off x="0" y="0"/>
              <a:ext cx="24384000" cy="1379195"/>
            </a:xfrm>
            <a:prstGeom prst="rect">
              <a:avLst/>
            </a:prstGeom>
            <a:solidFill>
              <a:srgbClr val="000000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19119271" y="570349"/>
              <a:ext cx="3893129" cy="2518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680"/>
                </a:lnSpc>
                <a:spcBef>
                  <a:spcPct val="0"/>
                </a:spcBef>
              </a:pPr>
              <a:r>
                <a:rPr lang="en-US" sz="1200" spc="180">
                  <a:solidFill>
                    <a:srgbClr val="FFFFFF"/>
                  </a:solidFill>
                  <a:latin typeface="Hind Guntur Medium"/>
                </a:rPr>
                <a:t>LIVERAID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1371600" y="570349"/>
              <a:ext cx="5790095" cy="2518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679"/>
                </a:lnSpc>
                <a:spcBef>
                  <a:spcPct val="0"/>
                </a:spcBef>
              </a:pPr>
              <a:r>
                <a:rPr lang="en-US" sz="1200" spc="180">
                  <a:solidFill>
                    <a:srgbClr val="FFFFFF"/>
                  </a:solidFill>
                  <a:latin typeface="Hind Guntur Medium"/>
                </a:rPr>
                <a:t>A STUDY IN LIVER DISEASES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732430" y="4275550"/>
            <a:ext cx="7793440" cy="1852964"/>
            <a:chOff x="0" y="0"/>
            <a:chExt cx="10391253" cy="2470619"/>
          </a:xfrm>
        </p:grpSpPr>
        <p:sp>
          <p:nvSpPr>
            <p:cNvPr id="8" name="TextBox 8"/>
            <p:cNvSpPr txBox="1"/>
            <p:nvPr/>
          </p:nvSpPr>
          <p:spPr>
            <a:xfrm>
              <a:off x="0" y="-180975"/>
              <a:ext cx="10391253" cy="20429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3109"/>
                </a:lnSpc>
                <a:spcBef>
                  <a:spcPct val="0"/>
                </a:spcBef>
              </a:pPr>
              <a:r>
                <a:rPr lang="en-US" sz="9364" spc="1123">
                  <a:solidFill>
                    <a:srgbClr val="FFFFFF"/>
                  </a:solidFill>
                  <a:latin typeface="Hind Guntur Bold"/>
                </a:rPr>
                <a:t>LIVERAID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1733448"/>
              <a:ext cx="10391253" cy="7371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5040"/>
                </a:lnSpc>
                <a:spcBef>
                  <a:spcPct val="0"/>
                </a:spcBef>
              </a:pPr>
              <a:r>
                <a:rPr lang="en-US" sz="3600" spc="2879">
                  <a:solidFill>
                    <a:srgbClr val="FFFFFF"/>
                  </a:solidFill>
                  <a:latin typeface="Hind Guntur Medium"/>
                </a:rPr>
                <a:t>LIVER DISEASE</a:t>
              </a:r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4315883" y="8312414"/>
            <a:ext cx="4828117" cy="9430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800" spc="420">
                <a:solidFill>
                  <a:srgbClr val="FFFFFF"/>
                </a:solidFill>
                <a:latin typeface="Hind Guntur Medium"/>
              </a:rPr>
              <a:t>JUAN MIGUEL TRINIDAD</a:t>
            </a:r>
          </a:p>
          <a:p>
            <a:pPr algn="r">
              <a:lnSpc>
                <a:spcPts val="3919"/>
              </a:lnSpc>
              <a:spcBef>
                <a:spcPct val="0"/>
              </a:spcBef>
            </a:pPr>
            <a:r>
              <a:rPr lang="en-US" sz="2800" spc="420">
                <a:solidFill>
                  <a:srgbClr val="FFFFFF"/>
                </a:solidFill>
                <a:latin typeface="Hind Guntur Medium"/>
              </a:rPr>
              <a:t>JONATHAN MUSNI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6439069" y="0"/>
            <a:ext cx="11848931" cy="10511108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 l="30461" t="88462" b="522"/>
          <a:stretch>
            <a:fillRect/>
          </a:stretch>
        </p:blipFill>
        <p:spPr>
          <a:xfrm>
            <a:off x="6439069" y="9258300"/>
            <a:ext cx="11848931" cy="125280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7876614" y="2091298"/>
            <a:ext cx="8973840" cy="6104405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4179344" y="9678451"/>
            <a:ext cx="2919847" cy="193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680"/>
              </a:lnSpc>
              <a:spcBef>
                <a:spcPct val="0"/>
              </a:spcBef>
            </a:pPr>
            <a:r>
              <a:rPr lang="en-US" sz="1200" spc="180">
                <a:solidFill>
                  <a:srgbClr val="FFFFFF"/>
                </a:solidFill>
                <a:latin typeface="Hind Guntur Medium"/>
              </a:rPr>
              <a:t>LIVERAID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9678451"/>
            <a:ext cx="4342571" cy="193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79"/>
              </a:lnSpc>
              <a:spcBef>
                <a:spcPct val="0"/>
              </a:spcBef>
            </a:pPr>
            <a:r>
              <a:rPr lang="en-US" sz="1200" spc="180">
                <a:solidFill>
                  <a:srgbClr val="FFFFFF"/>
                </a:solidFill>
                <a:latin typeface="Hind Guntur Medium"/>
              </a:rPr>
              <a:t>A STUDY IN LIVER DISEASES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410272" y="1644275"/>
            <a:ext cx="3960999" cy="4840851"/>
            <a:chOff x="0" y="0"/>
            <a:chExt cx="5281333" cy="6454468"/>
          </a:xfrm>
        </p:grpSpPr>
        <p:sp>
          <p:nvSpPr>
            <p:cNvPr id="8" name="TextBox 8"/>
            <p:cNvSpPr txBox="1"/>
            <p:nvPr/>
          </p:nvSpPr>
          <p:spPr>
            <a:xfrm>
              <a:off x="20926" y="-76200"/>
              <a:ext cx="5260407" cy="19084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879"/>
                </a:lnSpc>
              </a:pPr>
              <a:r>
                <a:rPr lang="en-US" sz="4200">
                  <a:solidFill>
                    <a:srgbClr val="FFFFFF"/>
                  </a:solidFill>
                  <a:latin typeface="Hind Guntur Bold"/>
                </a:rPr>
                <a:t>Data </a:t>
              </a:r>
            </a:p>
            <a:p>
              <a:pPr marL="0" lvl="0" indent="0" algn="l">
                <a:lnSpc>
                  <a:spcPts val="5880"/>
                </a:lnSpc>
                <a:spcBef>
                  <a:spcPct val="0"/>
                </a:spcBef>
              </a:pPr>
              <a:r>
                <a:rPr lang="en-US" sz="4200">
                  <a:solidFill>
                    <a:srgbClr val="FFFFFF"/>
                  </a:solidFill>
                  <a:latin typeface="Hind Guntur Bold"/>
                </a:rPr>
                <a:t>Challenges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20926" y="2488468"/>
              <a:ext cx="5039041" cy="6331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075"/>
                </a:lnSpc>
                <a:spcBef>
                  <a:spcPct val="0"/>
                </a:spcBef>
              </a:pPr>
              <a:r>
                <a:rPr lang="en-US" sz="2910" dirty="0">
                  <a:solidFill>
                    <a:srgbClr val="FFFFFF"/>
                  </a:solidFill>
                  <a:latin typeface="Hind Guntur Light"/>
                </a:rPr>
                <a:t>Imbalanced Data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3925308"/>
              <a:ext cx="4118647" cy="25291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520"/>
                </a:lnSpc>
                <a:spcBef>
                  <a:spcPct val="0"/>
                </a:spcBef>
              </a:pPr>
              <a:r>
                <a:rPr lang="en-US" sz="1800" dirty="0">
                  <a:solidFill>
                    <a:srgbClr val="FFFFFF"/>
                  </a:solidFill>
                  <a:latin typeface="Hind Guntur Light"/>
                </a:rPr>
                <a:t>Imbalance data can affect the results of our models. To address this problem, we </a:t>
              </a:r>
              <a:r>
                <a:rPr lang="en-US" sz="1800" dirty="0" err="1">
                  <a:solidFill>
                    <a:srgbClr val="FFFFFF"/>
                  </a:solidFill>
                  <a:latin typeface="Hind Guntur Light"/>
                </a:rPr>
                <a:t>statified</a:t>
              </a:r>
              <a:r>
                <a:rPr lang="en-US" sz="1800" dirty="0">
                  <a:solidFill>
                    <a:srgbClr val="FFFFFF"/>
                  </a:solidFill>
                  <a:latin typeface="Hind Guntur Light"/>
                </a:rPr>
                <a:t> our data and </a:t>
              </a:r>
              <a:r>
                <a:rPr lang="en-US" sz="1800" dirty="0" err="1">
                  <a:solidFill>
                    <a:srgbClr val="FFFFFF"/>
                  </a:solidFill>
                  <a:latin typeface="Hind Guntur Light"/>
                </a:rPr>
                <a:t>undersampled</a:t>
              </a:r>
              <a:r>
                <a:rPr lang="en-US" sz="1800" dirty="0">
                  <a:solidFill>
                    <a:srgbClr val="FFFFFF"/>
                  </a:solidFill>
                  <a:latin typeface="Hind Guntur Light"/>
                </a:rPr>
                <a:t> the majority class.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1258550" y="7631743"/>
            <a:ext cx="3219535" cy="571232"/>
            <a:chOff x="0" y="0"/>
            <a:chExt cx="4292713" cy="761642"/>
          </a:xfrm>
        </p:grpSpPr>
        <p:sp>
          <p:nvSpPr>
            <p:cNvPr id="12" name="AutoShape 12"/>
            <p:cNvSpPr/>
            <p:nvPr/>
          </p:nvSpPr>
          <p:spPr>
            <a:xfrm>
              <a:off x="0" y="0"/>
              <a:ext cx="4292713" cy="761642"/>
            </a:xfrm>
            <a:prstGeom prst="rect">
              <a:avLst/>
            </a:prstGeom>
            <a:solidFill>
              <a:srgbClr val="FFFFFF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500530" y="139607"/>
              <a:ext cx="3291652" cy="4443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4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8915315" y="7346127"/>
            <a:ext cx="4172035" cy="571232"/>
            <a:chOff x="0" y="0"/>
            <a:chExt cx="5562713" cy="761642"/>
          </a:xfrm>
        </p:grpSpPr>
        <p:sp>
          <p:nvSpPr>
            <p:cNvPr id="15" name="AutoShape 15"/>
            <p:cNvSpPr/>
            <p:nvPr/>
          </p:nvSpPr>
          <p:spPr>
            <a:xfrm>
              <a:off x="0" y="0"/>
              <a:ext cx="5562713" cy="761642"/>
            </a:xfrm>
            <a:prstGeom prst="rect">
              <a:avLst/>
            </a:prstGeom>
            <a:solidFill>
              <a:srgbClr val="FFFFFF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648612" y="139607"/>
              <a:ext cx="4265488" cy="4443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40"/>
                </a:lnSpc>
                <a:spcBef>
                  <a:spcPct val="0"/>
                </a:spcBef>
              </a:pPr>
              <a:r>
                <a:rPr lang="en-US" sz="2100" spc="315">
                  <a:solidFill>
                    <a:srgbClr val="000000"/>
                  </a:solidFill>
                  <a:latin typeface="Hind Guntur Medium"/>
                </a:rPr>
                <a:t>NON-LIVER PATIENT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3087350" y="7346127"/>
            <a:ext cx="3219535" cy="571232"/>
            <a:chOff x="0" y="0"/>
            <a:chExt cx="4292713" cy="761642"/>
          </a:xfrm>
        </p:grpSpPr>
        <p:sp>
          <p:nvSpPr>
            <p:cNvPr id="18" name="AutoShape 18"/>
            <p:cNvSpPr/>
            <p:nvPr/>
          </p:nvSpPr>
          <p:spPr>
            <a:xfrm>
              <a:off x="0" y="0"/>
              <a:ext cx="4292713" cy="761642"/>
            </a:xfrm>
            <a:prstGeom prst="rect">
              <a:avLst/>
            </a:prstGeom>
            <a:solidFill>
              <a:srgbClr val="FFFFFF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500530" y="139607"/>
              <a:ext cx="3291652" cy="4443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40"/>
                </a:lnSpc>
                <a:spcBef>
                  <a:spcPct val="0"/>
                </a:spcBef>
              </a:pPr>
              <a:r>
                <a:rPr lang="en-US" sz="2100" spc="315">
                  <a:solidFill>
                    <a:srgbClr val="000000"/>
                  </a:solidFill>
                  <a:latin typeface="Hind Guntur Medium"/>
                </a:rPr>
                <a:t>LIVER PATIENT</a:t>
              </a:r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8166843" y="971550"/>
            <a:ext cx="8932348" cy="9951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075"/>
              </a:lnSpc>
              <a:spcBef>
                <a:spcPct val="0"/>
              </a:spcBef>
            </a:pPr>
            <a:r>
              <a:rPr lang="en-US" sz="2910">
                <a:solidFill>
                  <a:srgbClr val="000000"/>
                </a:solidFill>
                <a:latin typeface="Hind Guntur Medium"/>
              </a:rPr>
              <a:t>Data is imbalanced with </a:t>
            </a:r>
            <a:r>
              <a:rPr lang="en-US" sz="2910">
                <a:solidFill>
                  <a:srgbClr val="E1812C"/>
                </a:solidFill>
                <a:latin typeface="Hind Guntur Medium Bold"/>
              </a:rPr>
              <a:t>416 Patient Records</a:t>
            </a:r>
            <a:r>
              <a:rPr lang="en-US" sz="2910">
                <a:solidFill>
                  <a:srgbClr val="000000"/>
                </a:solidFill>
                <a:latin typeface="Hind Guntur Medium"/>
              </a:rPr>
              <a:t> compared to </a:t>
            </a:r>
            <a:r>
              <a:rPr lang="en-US" sz="2910">
                <a:solidFill>
                  <a:srgbClr val="3274A0"/>
                </a:solidFill>
                <a:latin typeface="Hind Guntur Medium Bold"/>
              </a:rPr>
              <a:t>167 non-liver patient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6439069" y="0"/>
            <a:ext cx="11848931" cy="10511108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 l="30461" t="88462" b="522"/>
          <a:stretch>
            <a:fillRect/>
          </a:stretch>
        </p:blipFill>
        <p:spPr>
          <a:xfrm>
            <a:off x="6439069" y="9258300"/>
            <a:ext cx="11848931" cy="1252808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11258550" y="7631743"/>
            <a:ext cx="3219535" cy="571232"/>
            <a:chOff x="0" y="0"/>
            <a:chExt cx="4292713" cy="761642"/>
          </a:xfrm>
        </p:grpSpPr>
        <p:sp>
          <p:nvSpPr>
            <p:cNvPr id="5" name="AutoShape 5"/>
            <p:cNvSpPr/>
            <p:nvPr/>
          </p:nvSpPr>
          <p:spPr>
            <a:xfrm>
              <a:off x="0" y="0"/>
              <a:ext cx="4292713" cy="761642"/>
            </a:xfrm>
            <a:prstGeom prst="rect">
              <a:avLst/>
            </a:prstGeom>
            <a:solidFill>
              <a:srgbClr val="FFFFFF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500530" y="139607"/>
              <a:ext cx="3291652" cy="4443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4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4179344" y="9678451"/>
            <a:ext cx="2919847" cy="193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680"/>
              </a:lnSpc>
              <a:spcBef>
                <a:spcPct val="0"/>
              </a:spcBef>
            </a:pPr>
            <a:r>
              <a:rPr lang="en-US" sz="1200" spc="180">
                <a:solidFill>
                  <a:srgbClr val="FFFFFF"/>
                </a:solidFill>
                <a:latin typeface="Hind Guntur Medium"/>
              </a:rPr>
              <a:t>LIVERAID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9678451"/>
            <a:ext cx="4342571" cy="193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79"/>
              </a:lnSpc>
              <a:spcBef>
                <a:spcPct val="0"/>
              </a:spcBef>
            </a:pPr>
            <a:r>
              <a:rPr lang="en-US" sz="1200" spc="180">
                <a:solidFill>
                  <a:srgbClr val="FFFFFF"/>
                </a:solidFill>
                <a:latin typeface="Hind Guntur Medium"/>
              </a:rPr>
              <a:t>A STUDY IN LIVER DISEASES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1410272" y="1644275"/>
            <a:ext cx="3960999" cy="4173606"/>
            <a:chOff x="0" y="0"/>
            <a:chExt cx="5281333" cy="5564808"/>
          </a:xfrm>
        </p:grpSpPr>
        <p:sp>
          <p:nvSpPr>
            <p:cNvPr id="10" name="TextBox 10"/>
            <p:cNvSpPr txBox="1"/>
            <p:nvPr/>
          </p:nvSpPr>
          <p:spPr>
            <a:xfrm>
              <a:off x="20926" y="-76200"/>
              <a:ext cx="5260407" cy="19084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879"/>
                </a:lnSpc>
              </a:pPr>
              <a:r>
                <a:rPr lang="en-US" sz="4200">
                  <a:solidFill>
                    <a:srgbClr val="FFFFFF"/>
                  </a:solidFill>
                  <a:latin typeface="Hind Guntur Bold"/>
                </a:rPr>
                <a:t>Data </a:t>
              </a:r>
            </a:p>
            <a:p>
              <a:pPr marL="0" lvl="0" indent="0" algn="l">
                <a:lnSpc>
                  <a:spcPts val="5880"/>
                </a:lnSpc>
                <a:spcBef>
                  <a:spcPct val="0"/>
                </a:spcBef>
              </a:pPr>
              <a:r>
                <a:rPr lang="en-US" sz="4200">
                  <a:solidFill>
                    <a:srgbClr val="FFFFFF"/>
                  </a:solidFill>
                  <a:latin typeface="Hind Guntur Bold"/>
                </a:rPr>
                <a:t>Challenges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20926" y="2478943"/>
              <a:ext cx="5039041" cy="6847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479"/>
                </a:lnSpc>
                <a:spcBef>
                  <a:spcPct val="0"/>
                </a:spcBef>
              </a:pPr>
              <a:r>
                <a:rPr lang="en-US" sz="3199">
                  <a:solidFill>
                    <a:srgbClr val="FFFFFF"/>
                  </a:solidFill>
                  <a:latin typeface="Hind Guntur Light"/>
                </a:rPr>
                <a:t>Multicollinearity 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3957878"/>
              <a:ext cx="4118647" cy="16069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359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FFFFFF"/>
                  </a:solidFill>
                  <a:latin typeface="Hind Guntur Light"/>
                </a:rPr>
                <a:t>There are high corellated variables variables in our data. </a:t>
              </a:r>
            </a:p>
          </p:txBody>
        </p:sp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6654251" y="1644275"/>
            <a:ext cx="11418568" cy="7521981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6439069" y="-224108"/>
            <a:ext cx="11848931" cy="10511108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 l="30461" t="88462" b="522"/>
          <a:stretch>
            <a:fillRect/>
          </a:stretch>
        </p:blipFill>
        <p:spPr>
          <a:xfrm>
            <a:off x="6439069" y="9258300"/>
            <a:ext cx="11848931" cy="1252808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1633948" y="7726923"/>
            <a:ext cx="2468739" cy="3427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endParaRPr/>
          </a:p>
        </p:txBody>
      </p:sp>
      <p:sp>
        <p:nvSpPr>
          <p:cNvPr id="5" name="TextBox 5"/>
          <p:cNvSpPr txBox="1"/>
          <p:nvPr/>
        </p:nvSpPr>
        <p:spPr>
          <a:xfrm>
            <a:off x="14179344" y="9678451"/>
            <a:ext cx="2919847" cy="193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680"/>
              </a:lnSpc>
              <a:spcBef>
                <a:spcPct val="0"/>
              </a:spcBef>
            </a:pPr>
            <a:r>
              <a:rPr lang="en-US" sz="1200" spc="180">
                <a:solidFill>
                  <a:srgbClr val="FFFFFF"/>
                </a:solidFill>
                <a:latin typeface="Hind Guntur Medium"/>
              </a:rPr>
              <a:t>LIVERAID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9678451"/>
            <a:ext cx="4342571" cy="193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79"/>
              </a:lnSpc>
              <a:spcBef>
                <a:spcPct val="0"/>
              </a:spcBef>
            </a:pPr>
            <a:r>
              <a:rPr lang="en-US" sz="1200" spc="180">
                <a:solidFill>
                  <a:srgbClr val="FFFFFF"/>
                </a:solidFill>
                <a:latin typeface="Hind Guntur Medium"/>
              </a:rPr>
              <a:t>A STUDY IN LIVER DISEASES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410272" y="1644275"/>
            <a:ext cx="3960999" cy="4173606"/>
            <a:chOff x="0" y="0"/>
            <a:chExt cx="5281333" cy="5564808"/>
          </a:xfrm>
        </p:grpSpPr>
        <p:sp>
          <p:nvSpPr>
            <p:cNvPr id="8" name="TextBox 8"/>
            <p:cNvSpPr txBox="1"/>
            <p:nvPr/>
          </p:nvSpPr>
          <p:spPr>
            <a:xfrm>
              <a:off x="20926" y="-76200"/>
              <a:ext cx="5260407" cy="19084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879"/>
                </a:lnSpc>
              </a:pPr>
              <a:r>
                <a:rPr lang="en-US" sz="4200">
                  <a:solidFill>
                    <a:srgbClr val="FFFFFF"/>
                  </a:solidFill>
                  <a:latin typeface="Hind Guntur Bold"/>
                </a:rPr>
                <a:t>Data </a:t>
              </a:r>
            </a:p>
            <a:p>
              <a:pPr marL="0" lvl="0" indent="0" algn="l">
                <a:lnSpc>
                  <a:spcPts val="5880"/>
                </a:lnSpc>
                <a:spcBef>
                  <a:spcPct val="0"/>
                </a:spcBef>
              </a:pPr>
              <a:r>
                <a:rPr lang="en-US" sz="4200">
                  <a:solidFill>
                    <a:srgbClr val="FFFFFF"/>
                  </a:solidFill>
                  <a:latin typeface="Hind Guntur Bold"/>
                </a:rPr>
                <a:t>Challenges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20926" y="2478943"/>
              <a:ext cx="5039041" cy="6847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479"/>
                </a:lnSpc>
                <a:spcBef>
                  <a:spcPct val="0"/>
                </a:spcBef>
              </a:pPr>
              <a:r>
                <a:rPr lang="en-US" sz="3199">
                  <a:solidFill>
                    <a:srgbClr val="FFFFFF"/>
                  </a:solidFill>
                  <a:latin typeface="Hind Guntur Light"/>
                </a:rPr>
                <a:t>Multicollinearity 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3957878"/>
              <a:ext cx="4118647" cy="16069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359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FFFFFF"/>
                  </a:solidFill>
                  <a:latin typeface="Hind Guntur Light"/>
                </a:rPr>
                <a:t>There are high corellated variables variables in our data. 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6654251" y="1736319"/>
            <a:ext cx="11418568" cy="7521981"/>
            <a:chOff x="0" y="0"/>
            <a:chExt cx="15224757" cy="10029309"/>
          </a:xfrm>
        </p:grpSpPr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0" y="0"/>
              <a:ext cx="15224757" cy="10029309"/>
            </a:xfrm>
            <a:prstGeom prst="rect">
              <a:avLst/>
            </a:prstGeom>
          </p:spPr>
        </p:pic>
        <p:sp>
          <p:nvSpPr>
            <p:cNvPr id="13" name="AutoShape 13"/>
            <p:cNvSpPr/>
            <p:nvPr/>
          </p:nvSpPr>
          <p:spPr>
            <a:xfrm>
              <a:off x="3116466" y="6147422"/>
              <a:ext cx="10464913" cy="660042"/>
            </a:xfrm>
            <a:prstGeom prst="rect">
              <a:avLst/>
            </a:prstGeom>
            <a:solidFill>
              <a:srgbClr val="100F0D">
                <a:alpha val="65882"/>
              </a:srgbClr>
            </a:solidFill>
          </p:spPr>
        </p:sp>
        <p:sp>
          <p:nvSpPr>
            <p:cNvPr id="14" name="AutoShape 14"/>
            <p:cNvSpPr/>
            <p:nvPr/>
          </p:nvSpPr>
          <p:spPr>
            <a:xfrm>
              <a:off x="3116466" y="5538179"/>
              <a:ext cx="7315313" cy="609242"/>
            </a:xfrm>
            <a:prstGeom prst="rect">
              <a:avLst/>
            </a:prstGeom>
            <a:solidFill>
              <a:srgbClr val="100F0D">
                <a:alpha val="65882"/>
              </a:srgbClr>
            </a:solidFill>
          </p:spPr>
        </p:sp>
        <p:sp>
          <p:nvSpPr>
            <p:cNvPr id="15" name="AutoShape 15"/>
            <p:cNvSpPr/>
            <p:nvPr/>
          </p:nvSpPr>
          <p:spPr>
            <a:xfrm>
              <a:off x="3116466" y="4928937"/>
              <a:ext cx="6248513" cy="609242"/>
            </a:xfrm>
            <a:prstGeom prst="rect">
              <a:avLst/>
            </a:prstGeom>
            <a:solidFill>
              <a:srgbClr val="100F0D">
                <a:alpha val="65882"/>
              </a:srgbClr>
            </a:solidFill>
          </p:spPr>
        </p:sp>
        <p:sp>
          <p:nvSpPr>
            <p:cNvPr id="16" name="AutoShape 16"/>
            <p:cNvSpPr/>
            <p:nvPr/>
          </p:nvSpPr>
          <p:spPr>
            <a:xfrm>
              <a:off x="3116466" y="4319695"/>
              <a:ext cx="7315313" cy="609242"/>
            </a:xfrm>
            <a:prstGeom prst="rect">
              <a:avLst/>
            </a:prstGeom>
            <a:solidFill>
              <a:srgbClr val="100F0D">
                <a:alpha val="65882"/>
              </a:srgbClr>
            </a:solidFill>
          </p:spPr>
        </p:sp>
        <p:sp>
          <p:nvSpPr>
            <p:cNvPr id="17" name="AutoShape 17"/>
            <p:cNvSpPr/>
            <p:nvPr/>
          </p:nvSpPr>
          <p:spPr>
            <a:xfrm>
              <a:off x="3116466" y="3642719"/>
              <a:ext cx="4182646" cy="676976"/>
            </a:xfrm>
            <a:prstGeom prst="rect">
              <a:avLst/>
            </a:prstGeom>
            <a:solidFill>
              <a:srgbClr val="100F0D">
                <a:alpha val="65882"/>
              </a:srgbClr>
            </a:solidFill>
          </p:spPr>
        </p:sp>
        <p:sp>
          <p:nvSpPr>
            <p:cNvPr id="18" name="AutoShape 18"/>
            <p:cNvSpPr/>
            <p:nvPr/>
          </p:nvSpPr>
          <p:spPr>
            <a:xfrm>
              <a:off x="3116466" y="2965743"/>
              <a:ext cx="5232456" cy="676976"/>
            </a:xfrm>
            <a:prstGeom prst="rect">
              <a:avLst/>
            </a:prstGeom>
            <a:solidFill>
              <a:srgbClr val="100F0D">
                <a:alpha val="65882"/>
              </a:srgbClr>
            </a:solidFill>
          </p:spPr>
        </p:sp>
        <p:sp>
          <p:nvSpPr>
            <p:cNvPr id="19" name="AutoShape 19"/>
            <p:cNvSpPr/>
            <p:nvPr/>
          </p:nvSpPr>
          <p:spPr>
            <a:xfrm>
              <a:off x="3116466" y="2373434"/>
              <a:ext cx="4182646" cy="592309"/>
            </a:xfrm>
            <a:prstGeom prst="rect">
              <a:avLst/>
            </a:prstGeom>
            <a:solidFill>
              <a:srgbClr val="100F0D">
                <a:alpha val="65882"/>
              </a:srgbClr>
            </a:solidFill>
          </p:spPr>
        </p:sp>
        <p:sp>
          <p:nvSpPr>
            <p:cNvPr id="20" name="AutoShape 20"/>
            <p:cNvSpPr/>
            <p:nvPr/>
          </p:nvSpPr>
          <p:spPr>
            <a:xfrm>
              <a:off x="3116466" y="1781126"/>
              <a:ext cx="1058390" cy="592309"/>
            </a:xfrm>
            <a:prstGeom prst="rect">
              <a:avLst/>
            </a:prstGeom>
            <a:solidFill>
              <a:srgbClr val="100F0D">
                <a:alpha val="65882"/>
              </a:srgbClr>
            </a:solidFill>
          </p:spPr>
        </p:sp>
        <p:sp>
          <p:nvSpPr>
            <p:cNvPr id="21" name="AutoShape 21"/>
            <p:cNvSpPr/>
            <p:nvPr/>
          </p:nvSpPr>
          <p:spPr>
            <a:xfrm>
              <a:off x="3116466" y="1188817"/>
              <a:ext cx="2064370" cy="592309"/>
            </a:xfrm>
            <a:prstGeom prst="rect">
              <a:avLst/>
            </a:prstGeom>
            <a:solidFill>
              <a:srgbClr val="100F0D">
                <a:alpha val="65882"/>
              </a:srgbClr>
            </a:solidFill>
          </p:spPr>
        </p:sp>
        <p:sp>
          <p:nvSpPr>
            <p:cNvPr id="22" name="AutoShape 22"/>
            <p:cNvSpPr/>
            <p:nvPr/>
          </p:nvSpPr>
          <p:spPr>
            <a:xfrm>
              <a:off x="3116466" y="484488"/>
              <a:ext cx="1058390" cy="704329"/>
            </a:xfrm>
            <a:prstGeom prst="rect">
              <a:avLst/>
            </a:prstGeom>
            <a:solidFill>
              <a:srgbClr val="100F0D">
                <a:alpha val="65882"/>
              </a:srgbClr>
            </a:solidFill>
          </p:spPr>
        </p:sp>
        <p:sp>
          <p:nvSpPr>
            <p:cNvPr id="23" name="AutoShape 23"/>
            <p:cNvSpPr/>
            <p:nvPr/>
          </p:nvSpPr>
          <p:spPr>
            <a:xfrm>
              <a:off x="8348922" y="3642719"/>
              <a:ext cx="1058390" cy="704329"/>
            </a:xfrm>
            <a:prstGeom prst="rect">
              <a:avLst/>
            </a:prstGeom>
            <a:solidFill>
              <a:srgbClr val="100F0D">
                <a:alpha val="65882"/>
              </a:srgbClr>
            </a:solidFill>
          </p:spPr>
        </p:sp>
        <p:sp>
          <p:nvSpPr>
            <p:cNvPr id="24" name="AutoShape 24"/>
            <p:cNvSpPr/>
            <p:nvPr/>
          </p:nvSpPr>
          <p:spPr>
            <a:xfrm>
              <a:off x="10431778" y="4928937"/>
              <a:ext cx="1058390" cy="609242"/>
            </a:xfrm>
            <a:prstGeom prst="rect">
              <a:avLst/>
            </a:prstGeom>
            <a:solidFill>
              <a:srgbClr val="100F0D">
                <a:alpha val="65882"/>
              </a:srgbClr>
            </a:solidFill>
          </p:spPr>
        </p:sp>
        <p:sp>
          <p:nvSpPr>
            <p:cNvPr id="25" name="AutoShape 25"/>
            <p:cNvSpPr/>
            <p:nvPr/>
          </p:nvSpPr>
          <p:spPr>
            <a:xfrm>
              <a:off x="11388568" y="5538179"/>
              <a:ext cx="1103716" cy="609242"/>
            </a:xfrm>
            <a:prstGeom prst="rect">
              <a:avLst/>
            </a:prstGeom>
            <a:solidFill>
              <a:srgbClr val="100F0D">
                <a:alpha val="65882"/>
              </a:srgbClr>
            </a:solidFill>
          </p:spPr>
        </p:sp>
        <p:sp>
          <p:nvSpPr>
            <p:cNvPr id="26" name="AutoShape 26"/>
            <p:cNvSpPr/>
            <p:nvPr/>
          </p:nvSpPr>
          <p:spPr>
            <a:xfrm>
              <a:off x="5180836" y="1781126"/>
              <a:ext cx="1059886" cy="609242"/>
            </a:xfrm>
            <a:prstGeom prst="rect">
              <a:avLst/>
            </a:prstGeom>
            <a:solidFill>
              <a:srgbClr val="100F0D">
                <a:alpha val="65882"/>
              </a:srgbClr>
            </a:solidFill>
          </p:spPr>
        </p:sp>
      </p:grpSp>
      <p:sp>
        <p:nvSpPr>
          <p:cNvPr id="27" name="TextBox 9">
            <a:extLst>
              <a:ext uri="{FF2B5EF4-FFF2-40B4-BE49-F238E27FC236}">
                <a16:creationId xmlns:a16="http://schemas.microsoft.com/office/drawing/2014/main" id="{28F5361E-4583-4951-9DDA-1BD0B25D769D}"/>
              </a:ext>
            </a:extLst>
          </p:cNvPr>
          <p:cNvSpPr txBox="1"/>
          <p:nvPr/>
        </p:nvSpPr>
        <p:spPr>
          <a:xfrm>
            <a:off x="1447714" y="6216963"/>
            <a:ext cx="4488946" cy="15773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lvl="0" indent="-457200" algn="l">
              <a:lnSpc>
                <a:spcPts val="4075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en-US" sz="2910" dirty="0">
                <a:solidFill>
                  <a:srgbClr val="FFFFFF"/>
                </a:solidFill>
                <a:latin typeface="Hind Guntur Light"/>
              </a:rPr>
              <a:t>Dropped Albumin</a:t>
            </a:r>
          </a:p>
          <a:p>
            <a:pPr marL="457200" lvl="0" indent="-457200" algn="l">
              <a:lnSpc>
                <a:spcPts val="4075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en-US" sz="2910" dirty="0" err="1">
                <a:solidFill>
                  <a:srgbClr val="FFFFFF"/>
                </a:solidFill>
                <a:latin typeface="Hind Guntur Light"/>
              </a:rPr>
              <a:t>Total_Bilirubin</a:t>
            </a:r>
            <a:r>
              <a:rPr lang="en-US" sz="2910" dirty="0">
                <a:solidFill>
                  <a:srgbClr val="FFFFFF"/>
                </a:solidFill>
                <a:latin typeface="Hind Guntur Light"/>
              </a:rPr>
              <a:t> / </a:t>
            </a:r>
            <a:r>
              <a:rPr lang="en-US" sz="2910" dirty="0" err="1">
                <a:solidFill>
                  <a:srgbClr val="FFFFFF"/>
                </a:solidFill>
                <a:latin typeface="Hind Guntur Light"/>
              </a:rPr>
              <a:t>Direct_Bilirubin</a:t>
            </a:r>
            <a:endParaRPr lang="en-US" sz="2910" dirty="0">
              <a:solidFill>
                <a:srgbClr val="FFFFFF"/>
              </a:solidFill>
              <a:latin typeface="Hind Guntur Ligh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5883645" cy="10287000"/>
          </a:xfrm>
          <a:prstGeom prst="rect">
            <a:avLst/>
          </a:prstGeom>
          <a:solidFill>
            <a:srgbClr val="000000"/>
          </a:solidFill>
        </p:spPr>
      </p:sp>
      <p:grpSp>
        <p:nvGrpSpPr>
          <p:cNvPr id="3" name="Group 3"/>
          <p:cNvGrpSpPr/>
          <p:nvPr/>
        </p:nvGrpSpPr>
        <p:grpSpPr>
          <a:xfrm>
            <a:off x="1028700" y="498213"/>
            <a:ext cx="1633406" cy="104497"/>
            <a:chOff x="0" y="0"/>
            <a:chExt cx="8933191" cy="571500"/>
          </a:xfrm>
        </p:grpSpPr>
        <p:sp>
          <p:nvSpPr>
            <p:cNvPr id="4" name="Freeform 4"/>
            <p:cNvSpPr/>
            <p:nvPr/>
          </p:nvSpPr>
          <p:spPr>
            <a:xfrm>
              <a:off x="0" y="255270"/>
              <a:ext cx="8933191" cy="69850"/>
            </a:xfrm>
            <a:custGeom>
              <a:avLst/>
              <a:gdLst/>
              <a:ahLst/>
              <a:cxnLst/>
              <a:rect l="l" t="t" r="r" b="b"/>
              <a:pathLst>
                <a:path w="8933191" h="69850">
                  <a:moveTo>
                    <a:pt x="8642362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8933191" y="69850"/>
                  </a:lnTo>
                  <a:lnTo>
                    <a:pt x="8933191" y="0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rgbClr val="000000"/>
              </a:solidFill>
            </a:ln>
          </p:spPr>
        </p:sp>
      </p:grpSp>
      <p:sp>
        <p:nvSpPr>
          <p:cNvPr id="5" name="AutoShape 5"/>
          <p:cNvSpPr/>
          <p:nvPr/>
        </p:nvSpPr>
        <p:spPr>
          <a:xfrm>
            <a:off x="0" y="9258300"/>
            <a:ext cx="18288000" cy="1028700"/>
          </a:xfrm>
          <a:prstGeom prst="rect">
            <a:avLst/>
          </a:prstGeom>
          <a:solidFill>
            <a:srgbClr val="000000"/>
          </a:solidFill>
        </p:spPr>
      </p:sp>
      <p:grpSp>
        <p:nvGrpSpPr>
          <p:cNvPr id="6" name="Group 6"/>
          <p:cNvGrpSpPr/>
          <p:nvPr/>
        </p:nvGrpSpPr>
        <p:grpSpPr>
          <a:xfrm>
            <a:off x="16692642" y="958661"/>
            <a:ext cx="566658" cy="140078"/>
            <a:chOff x="0" y="0"/>
            <a:chExt cx="2055017" cy="508000"/>
          </a:xfrm>
        </p:grpSpPr>
        <p:sp>
          <p:nvSpPr>
            <p:cNvPr id="7" name="Freeform 7"/>
            <p:cNvSpPr/>
            <p:nvPr/>
          </p:nvSpPr>
          <p:spPr>
            <a:xfrm>
              <a:off x="0" y="215900"/>
              <a:ext cx="1759108" cy="76200"/>
            </a:xfrm>
            <a:custGeom>
              <a:avLst/>
              <a:gdLst/>
              <a:ahLst/>
              <a:cxnLst/>
              <a:rect l="l" t="t" r="r" b="b"/>
              <a:pathLst>
                <a:path w="1759108" h="76200">
                  <a:moveTo>
                    <a:pt x="0" y="0"/>
                  </a:moveTo>
                  <a:lnTo>
                    <a:pt x="1759108" y="0"/>
                  </a:lnTo>
                  <a:lnTo>
                    <a:pt x="1759108" y="76200"/>
                  </a:lnTo>
                  <a:lnTo>
                    <a:pt x="0" y="7620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1680367" y="1270"/>
              <a:ext cx="374650" cy="505460"/>
            </a:xfrm>
            <a:custGeom>
              <a:avLst/>
              <a:gdLst/>
              <a:ahLst/>
              <a:cxnLst/>
              <a:rect l="l" t="t" r="r" b="b"/>
              <a:pathLst>
                <a:path w="374650" h="505460">
                  <a:moveTo>
                    <a:pt x="0" y="505460"/>
                  </a:moveTo>
                  <a:lnTo>
                    <a:pt x="0" y="0"/>
                  </a:lnTo>
                  <a:lnTo>
                    <a:pt x="374650" y="2527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9" name="TextBox 9"/>
          <p:cNvSpPr txBox="1"/>
          <p:nvPr/>
        </p:nvSpPr>
        <p:spPr>
          <a:xfrm>
            <a:off x="1028700" y="2841833"/>
            <a:ext cx="3724952" cy="25129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075"/>
              </a:lnSpc>
              <a:spcBef>
                <a:spcPct val="0"/>
              </a:spcBef>
            </a:pPr>
            <a:r>
              <a:rPr lang="en-US" sz="2910" dirty="0">
                <a:solidFill>
                  <a:srgbClr val="FFFFFF"/>
                </a:solidFill>
                <a:latin typeface="Hind Guntur Light"/>
              </a:rPr>
              <a:t>Binary Classification, predict whether a person will most likely have a liver disease or not.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05350" y="1362366"/>
            <a:ext cx="3872944" cy="7099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879"/>
              </a:lnSpc>
              <a:spcBef>
                <a:spcPct val="0"/>
              </a:spcBef>
            </a:pPr>
            <a:r>
              <a:rPr lang="en-US" sz="4199">
                <a:solidFill>
                  <a:srgbClr val="FFFFFF"/>
                </a:solidFill>
                <a:latin typeface="Hind Guntur Bold"/>
              </a:rPr>
              <a:t>Model Selection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9678451"/>
            <a:ext cx="4342571" cy="193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79"/>
              </a:lnSpc>
              <a:spcBef>
                <a:spcPct val="0"/>
              </a:spcBef>
            </a:pPr>
            <a:r>
              <a:rPr lang="en-US" sz="1200" spc="180">
                <a:solidFill>
                  <a:srgbClr val="FFFFFF"/>
                </a:solidFill>
                <a:latin typeface="Hind Guntur Medium"/>
              </a:rPr>
              <a:t>A STUDY IN LIVER DISEASES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4339453" y="9678451"/>
            <a:ext cx="2919847" cy="193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680"/>
              </a:lnSpc>
              <a:spcBef>
                <a:spcPct val="0"/>
              </a:spcBef>
            </a:pPr>
            <a:r>
              <a:rPr lang="en-US" sz="1200" spc="180">
                <a:solidFill>
                  <a:srgbClr val="FFFFFF"/>
                </a:solidFill>
                <a:latin typeface="Hind Guntur Medium"/>
              </a:rPr>
              <a:t>LIVERAID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16692642" y="1725649"/>
            <a:ext cx="566658" cy="140078"/>
            <a:chOff x="0" y="0"/>
            <a:chExt cx="2055017" cy="508000"/>
          </a:xfrm>
        </p:grpSpPr>
        <p:sp>
          <p:nvSpPr>
            <p:cNvPr id="14" name="Freeform 14"/>
            <p:cNvSpPr/>
            <p:nvPr/>
          </p:nvSpPr>
          <p:spPr>
            <a:xfrm>
              <a:off x="0" y="215900"/>
              <a:ext cx="1759108" cy="76200"/>
            </a:xfrm>
            <a:custGeom>
              <a:avLst/>
              <a:gdLst/>
              <a:ahLst/>
              <a:cxnLst/>
              <a:rect l="l" t="t" r="r" b="b"/>
              <a:pathLst>
                <a:path w="1759108" h="76200">
                  <a:moveTo>
                    <a:pt x="0" y="0"/>
                  </a:moveTo>
                  <a:lnTo>
                    <a:pt x="1759108" y="0"/>
                  </a:lnTo>
                  <a:lnTo>
                    <a:pt x="1759108" y="76200"/>
                  </a:lnTo>
                  <a:lnTo>
                    <a:pt x="0" y="7620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1680367" y="1270"/>
              <a:ext cx="374650" cy="505460"/>
            </a:xfrm>
            <a:custGeom>
              <a:avLst/>
              <a:gdLst/>
              <a:ahLst/>
              <a:cxnLst/>
              <a:rect l="l" t="t" r="r" b="b"/>
              <a:pathLst>
                <a:path w="374650" h="505460">
                  <a:moveTo>
                    <a:pt x="0" y="505460"/>
                  </a:moveTo>
                  <a:lnTo>
                    <a:pt x="0" y="0"/>
                  </a:lnTo>
                  <a:lnTo>
                    <a:pt x="374650" y="2527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6" name="TextBox 16"/>
          <p:cNvSpPr txBox="1"/>
          <p:nvPr/>
        </p:nvSpPr>
        <p:spPr>
          <a:xfrm>
            <a:off x="6947382" y="1155770"/>
            <a:ext cx="2617607" cy="7099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5880"/>
              </a:lnSpc>
              <a:spcBef>
                <a:spcPct val="0"/>
              </a:spcBef>
            </a:pPr>
            <a:r>
              <a:rPr lang="en-US" sz="4200">
                <a:solidFill>
                  <a:srgbClr val="000000"/>
                </a:solidFill>
                <a:latin typeface="Hind Guntur Bold"/>
              </a:rPr>
              <a:t>K-NN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947382" y="2164369"/>
            <a:ext cx="3288044" cy="7099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5880"/>
              </a:lnSpc>
              <a:spcBef>
                <a:spcPct val="0"/>
              </a:spcBef>
            </a:pPr>
            <a:r>
              <a:rPr lang="en-US" sz="4200">
                <a:solidFill>
                  <a:srgbClr val="000000"/>
                </a:solidFill>
                <a:latin typeface="Hind Guntur Bold"/>
              </a:rPr>
              <a:t>Naive Bayes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947382" y="3102343"/>
            <a:ext cx="3434702" cy="7099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5880"/>
              </a:lnSpc>
              <a:spcBef>
                <a:spcPct val="0"/>
              </a:spcBef>
            </a:pPr>
            <a:r>
              <a:rPr lang="en-US" sz="4200">
                <a:solidFill>
                  <a:srgbClr val="000000"/>
                </a:solidFill>
                <a:latin typeface="Hind Guntur Bold"/>
              </a:rPr>
              <a:t>Decision Tree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947382" y="4098325"/>
            <a:ext cx="3742624" cy="7099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5880"/>
              </a:lnSpc>
              <a:spcBef>
                <a:spcPct val="0"/>
              </a:spcBef>
            </a:pPr>
            <a:r>
              <a:rPr lang="en-US" sz="4200">
                <a:solidFill>
                  <a:srgbClr val="000000"/>
                </a:solidFill>
                <a:latin typeface="Hind Guntur Bold"/>
              </a:rPr>
              <a:t>Random Forest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6947382" y="5067300"/>
            <a:ext cx="2617607" cy="7099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5880"/>
              </a:lnSpc>
              <a:spcBef>
                <a:spcPct val="0"/>
              </a:spcBef>
            </a:pPr>
            <a:r>
              <a:rPr lang="en-US" sz="4200">
                <a:solidFill>
                  <a:srgbClr val="000000"/>
                </a:solidFill>
                <a:latin typeface="Hind Guntur Bold"/>
              </a:rPr>
              <a:t>XGBoost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6947382" y="5926722"/>
            <a:ext cx="4021335" cy="7099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5880"/>
              </a:lnSpc>
              <a:spcBef>
                <a:spcPct val="0"/>
              </a:spcBef>
            </a:pPr>
            <a:r>
              <a:rPr lang="en-US" sz="4200">
                <a:solidFill>
                  <a:srgbClr val="000000"/>
                </a:solidFill>
                <a:latin typeface="Hind Guntur Bold"/>
              </a:rPr>
              <a:t>Voting Classifier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5883645" cy="10287000"/>
          </a:xfrm>
          <a:prstGeom prst="rect">
            <a:avLst/>
          </a:prstGeom>
          <a:solidFill>
            <a:srgbClr val="000000"/>
          </a:solidFill>
        </p:spPr>
      </p:sp>
      <p:grpSp>
        <p:nvGrpSpPr>
          <p:cNvPr id="3" name="Group 3"/>
          <p:cNvGrpSpPr/>
          <p:nvPr/>
        </p:nvGrpSpPr>
        <p:grpSpPr>
          <a:xfrm>
            <a:off x="1028700" y="498213"/>
            <a:ext cx="1633406" cy="104497"/>
            <a:chOff x="0" y="0"/>
            <a:chExt cx="8933191" cy="571500"/>
          </a:xfrm>
        </p:grpSpPr>
        <p:sp>
          <p:nvSpPr>
            <p:cNvPr id="4" name="Freeform 4"/>
            <p:cNvSpPr/>
            <p:nvPr/>
          </p:nvSpPr>
          <p:spPr>
            <a:xfrm>
              <a:off x="0" y="255270"/>
              <a:ext cx="8933191" cy="69850"/>
            </a:xfrm>
            <a:custGeom>
              <a:avLst/>
              <a:gdLst/>
              <a:ahLst/>
              <a:cxnLst/>
              <a:rect l="l" t="t" r="r" b="b"/>
              <a:pathLst>
                <a:path w="8933191" h="69850">
                  <a:moveTo>
                    <a:pt x="8642362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8933191" y="69850"/>
                  </a:lnTo>
                  <a:lnTo>
                    <a:pt x="8933191" y="0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rgbClr val="000000"/>
              </a:solidFill>
            </a:ln>
          </p:spPr>
        </p:sp>
      </p:grpSp>
      <p:sp>
        <p:nvSpPr>
          <p:cNvPr id="5" name="AutoShape 5"/>
          <p:cNvSpPr/>
          <p:nvPr/>
        </p:nvSpPr>
        <p:spPr>
          <a:xfrm>
            <a:off x="0" y="9258300"/>
            <a:ext cx="18288000" cy="1028700"/>
          </a:xfrm>
          <a:prstGeom prst="rect">
            <a:avLst/>
          </a:prstGeom>
          <a:solidFill>
            <a:srgbClr val="000000"/>
          </a:solidFill>
        </p:spPr>
      </p:sp>
      <p:grpSp>
        <p:nvGrpSpPr>
          <p:cNvPr id="6" name="Group 6"/>
          <p:cNvGrpSpPr/>
          <p:nvPr/>
        </p:nvGrpSpPr>
        <p:grpSpPr>
          <a:xfrm>
            <a:off x="16692642" y="958661"/>
            <a:ext cx="566658" cy="140078"/>
            <a:chOff x="0" y="0"/>
            <a:chExt cx="2055017" cy="508000"/>
          </a:xfrm>
        </p:grpSpPr>
        <p:sp>
          <p:nvSpPr>
            <p:cNvPr id="7" name="Freeform 7"/>
            <p:cNvSpPr/>
            <p:nvPr/>
          </p:nvSpPr>
          <p:spPr>
            <a:xfrm>
              <a:off x="0" y="215900"/>
              <a:ext cx="1759108" cy="76200"/>
            </a:xfrm>
            <a:custGeom>
              <a:avLst/>
              <a:gdLst/>
              <a:ahLst/>
              <a:cxnLst/>
              <a:rect l="l" t="t" r="r" b="b"/>
              <a:pathLst>
                <a:path w="1759108" h="76200">
                  <a:moveTo>
                    <a:pt x="0" y="0"/>
                  </a:moveTo>
                  <a:lnTo>
                    <a:pt x="1759108" y="0"/>
                  </a:lnTo>
                  <a:lnTo>
                    <a:pt x="1759108" y="76200"/>
                  </a:lnTo>
                  <a:lnTo>
                    <a:pt x="0" y="7620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1680367" y="1270"/>
              <a:ext cx="374650" cy="505460"/>
            </a:xfrm>
            <a:custGeom>
              <a:avLst/>
              <a:gdLst/>
              <a:ahLst/>
              <a:cxnLst/>
              <a:rect l="l" t="t" r="r" b="b"/>
              <a:pathLst>
                <a:path w="374650" h="505460">
                  <a:moveTo>
                    <a:pt x="0" y="505460"/>
                  </a:moveTo>
                  <a:lnTo>
                    <a:pt x="0" y="0"/>
                  </a:lnTo>
                  <a:lnTo>
                    <a:pt x="374650" y="2527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7608905" y="4233143"/>
            <a:ext cx="9083737" cy="780710"/>
            <a:chOff x="0" y="0"/>
            <a:chExt cx="6649531" cy="571500"/>
          </a:xfrm>
        </p:grpSpPr>
        <p:sp>
          <p:nvSpPr>
            <p:cNvPr id="10" name="Freeform 10"/>
            <p:cNvSpPr/>
            <p:nvPr/>
          </p:nvSpPr>
          <p:spPr>
            <a:xfrm>
              <a:off x="0" y="255270"/>
              <a:ext cx="6649531" cy="69850"/>
            </a:xfrm>
            <a:custGeom>
              <a:avLst/>
              <a:gdLst/>
              <a:ahLst/>
              <a:cxnLst/>
              <a:rect l="l" t="t" r="r" b="b"/>
              <a:pathLst>
                <a:path w="6649531" h="69850">
                  <a:moveTo>
                    <a:pt x="6358701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6649531" y="69850"/>
                  </a:lnTo>
                  <a:lnTo>
                    <a:pt x="6649531" y="0"/>
                  </a:lnTo>
                  <a:close/>
                </a:path>
              </a:pathLst>
            </a:custGeom>
            <a:solidFill>
              <a:srgbClr val="D9D9D9"/>
            </a:solidFill>
          </p:spPr>
        </p:sp>
      </p:grpSp>
      <p:sp>
        <p:nvSpPr>
          <p:cNvPr id="11" name="TextBox 11"/>
          <p:cNvSpPr txBox="1"/>
          <p:nvPr/>
        </p:nvSpPr>
        <p:spPr>
          <a:xfrm>
            <a:off x="1005350" y="2877028"/>
            <a:ext cx="3724952" cy="15010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075"/>
              </a:lnSpc>
              <a:spcBef>
                <a:spcPct val="0"/>
              </a:spcBef>
            </a:pPr>
            <a:r>
              <a:rPr lang="en-US" sz="2910" dirty="0">
                <a:solidFill>
                  <a:srgbClr val="FFFFFF"/>
                </a:solidFill>
                <a:latin typeface="Hind Guntur Light"/>
              </a:rPr>
              <a:t>Our models will be evaluated using different metrics.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05350" y="1362366"/>
            <a:ext cx="4215396" cy="7099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879"/>
              </a:lnSpc>
              <a:spcBef>
                <a:spcPct val="0"/>
              </a:spcBef>
            </a:pPr>
            <a:r>
              <a:rPr lang="en-US" sz="4199">
                <a:solidFill>
                  <a:srgbClr val="FFFFFF"/>
                </a:solidFill>
                <a:latin typeface="Hind Guntur Bold"/>
              </a:rPr>
              <a:t>Model Evaluation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28700" y="9678451"/>
            <a:ext cx="4342571" cy="193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79"/>
              </a:lnSpc>
              <a:spcBef>
                <a:spcPct val="0"/>
              </a:spcBef>
            </a:pPr>
            <a:r>
              <a:rPr lang="en-US" sz="1200" spc="180">
                <a:solidFill>
                  <a:srgbClr val="FFFFFF"/>
                </a:solidFill>
                <a:latin typeface="Hind Guntur Medium"/>
              </a:rPr>
              <a:t>A STUDY IN LIVER DISEASES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4339453" y="9678451"/>
            <a:ext cx="2919847" cy="193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680"/>
              </a:lnSpc>
              <a:spcBef>
                <a:spcPct val="0"/>
              </a:spcBef>
            </a:pPr>
            <a:r>
              <a:rPr lang="en-US" sz="1200" spc="180">
                <a:solidFill>
                  <a:srgbClr val="FFFFFF"/>
                </a:solidFill>
                <a:latin typeface="Hind Guntur Medium"/>
              </a:rPr>
              <a:t>LIVERAID</a:t>
            </a:r>
          </a:p>
        </p:txBody>
      </p:sp>
      <p:grpSp>
        <p:nvGrpSpPr>
          <p:cNvPr id="15" name="Group 15"/>
          <p:cNvGrpSpPr/>
          <p:nvPr/>
        </p:nvGrpSpPr>
        <p:grpSpPr>
          <a:xfrm rot="5399999">
            <a:off x="8485936" y="4233143"/>
            <a:ext cx="7329675" cy="780710"/>
            <a:chOff x="0" y="0"/>
            <a:chExt cx="5365512" cy="571500"/>
          </a:xfrm>
        </p:grpSpPr>
        <p:sp>
          <p:nvSpPr>
            <p:cNvPr id="16" name="Freeform 16"/>
            <p:cNvSpPr/>
            <p:nvPr/>
          </p:nvSpPr>
          <p:spPr>
            <a:xfrm>
              <a:off x="0" y="255270"/>
              <a:ext cx="5365512" cy="69850"/>
            </a:xfrm>
            <a:custGeom>
              <a:avLst/>
              <a:gdLst/>
              <a:ahLst/>
              <a:cxnLst/>
              <a:rect l="l" t="t" r="r" b="b"/>
              <a:pathLst>
                <a:path w="5365512" h="69850">
                  <a:moveTo>
                    <a:pt x="5074682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5365512" y="69850"/>
                  </a:lnTo>
                  <a:lnTo>
                    <a:pt x="5365512" y="0"/>
                  </a:lnTo>
                  <a:close/>
                </a:path>
              </a:pathLst>
            </a:custGeom>
            <a:solidFill>
              <a:srgbClr val="D9D9D9"/>
            </a:solidFill>
          </p:spPr>
        </p:sp>
      </p:grpSp>
      <p:grpSp>
        <p:nvGrpSpPr>
          <p:cNvPr id="17" name="Group 17"/>
          <p:cNvGrpSpPr/>
          <p:nvPr/>
        </p:nvGrpSpPr>
        <p:grpSpPr>
          <a:xfrm>
            <a:off x="7819854" y="2132039"/>
            <a:ext cx="3940564" cy="1841776"/>
            <a:chOff x="0" y="0"/>
            <a:chExt cx="5254086" cy="2455702"/>
          </a:xfrm>
        </p:grpSpPr>
        <p:sp>
          <p:nvSpPr>
            <p:cNvPr id="18" name="TextBox 18"/>
            <p:cNvSpPr txBox="1"/>
            <p:nvPr/>
          </p:nvSpPr>
          <p:spPr>
            <a:xfrm>
              <a:off x="0" y="-66675"/>
              <a:ext cx="5254086" cy="6889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13"/>
                </a:lnSpc>
              </a:pPr>
              <a:r>
                <a:rPr lang="en-US" sz="3080">
                  <a:solidFill>
                    <a:srgbClr val="000000"/>
                  </a:solidFill>
                  <a:latin typeface="Libre Franklin Medium"/>
                </a:rPr>
                <a:t>TRUE POSITIVE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843007"/>
              <a:ext cx="5254086" cy="16126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34"/>
                </a:lnSpc>
              </a:pPr>
              <a:r>
                <a:rPr lang="en-US" sz="2310" spc="23">
                  <a:solidFill>
                    <a:srgbClr val="646666"/>
                  </a:solidFill>
                  <a:latin typeface="Libre Franklin Light"/>
                </a:rPr>
                <a:t>Patients with liver disease that is predicted to have the disease.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2752077" y="2132039"/>
            <a:ext cx="3940564" cy="1841776"/>
            <a:chOff x="0" y="0"/>
            <a:chExt cx="5254086" cy="2455702"/>
          </a:xfrm>
        </p:grpSpPr>
        <p:sp>
          <p:nvSpPr>
            <p:cNvPr id="21" name="TextBox 21"/>
            <p:cNvSpPr txBox="1"/>
            <p:nvPr/>
          </p:nvSpPr>
          <p:spPr>
            <a:xfrm>
              <a:off x="0" y="-66675"/>
              <a:ext cx="5254086" cy="6889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13"/>
                </a:lnSpc>
              </a:pPr>
              <a:r>
                <a:rPr lang="en-US" sz="3080">
                  <a:solidFill>
                    <a:srgbClr val="000000"/>
                  </a:solidFill>
                  <a:latin typeface="Libre Franklin Medium"/>
                </a:rPr>
                <a:t>FALSE POSITIVE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843007"/>
              <a:ext cx="5254086" cy="16126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34"/>
                </a:lnSpc>
              </a:pPr>
              <a:r>
                <a:rPr lang="en-US" sz="2310" spc="23">
                  <a:solidFill>
                    <a:srgbClr val="646666"/>
                  </a:solidFill>
                  <a:latin typeface="Libre Franklin Light"/>
                </a:rPr>
                <a:t>Patients without liver disease that is predicted to have the disease.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7819854" y="5430693"/>
            <a:ext cx="3940564" cy="1841776"/>
            <a:chOff x="0" y="0"/>
            <a:chExt cx="5254086" cy="2455702"/>
          </a:xfrm>
        </p:grpSpPr>
        <p:sp>
          <p:nvSpPr>
            <p:cNvPr id="24" name="TextBox 24"/>
            <p:cNvSpPr txBox="1"/>
            <p:nvPr/>
          </p:nvSpPr>
          <p:spPr>
            <a:xfrm>
              <a:off x="0" y="-66675"/>
              <a:ext cx="5254086" cy="6889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13"/>
                </a:lnSpc>
              </a:pPr>
              <a:r>
                <a:rPr lang="en-US" sz="3080">
                  <a:solidFill>
                    <a:srgbClr val="000000"/>
                  </a:solidFill>
                  <a:latin typeface="Libre Franklin Medium"/>
                </a:rPr>
                <a:t>FALSE NEGATIVE</a:t>
              </a: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843007"/>
              <a:ext cx="5254086" cy="16126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34"/>
                </a:lnSpc>
              </a:pPr>
              <a:r>
                <a:rPr lang="en-US" sz="2310" spc="23">
                  <a:solidFill>
                    <a:srgbClr val="646666"/>
                  </a:solidFill>
                  <a:latin typeface="Libre Franklin Light"/>
                </a:rPr>
                <a:t>Patients with liver disease that is predicted to have no disease.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2752077" y="5430693"/>
            <a:ext cx="3940564" cy="1841776"/>
            <a:chOff x="0" y="0"/>
            <a:chExt cx="5254086" cy="2455702"/>
          </a:xfrm>
        </p:grpSpPr>
        <p:sp>
          <p:nvSpPr>
            <p:cNvPr id="27" name="TextBox 27"/>
            <p:cNvSpPr txBox="1"/>
            <p:nvPr/>
          </p:nvSpPr>
          <p:spPr>
            <a:xfrm>
              <a:off x="0" y="-66675"/>
              <a:ext cx="5254086" cy="6889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13"/>
                </a:lnSpc>
              </a:pPr>
              <a:r>
                <a:rPr lang="en-US" sz="3080">
                  <a:solidFill>
                    <a:srgbClr val="000000"/>
                  </a:solidFill>
                  <a:latin typeface="Libre Franklin Medium"/>
                </a:rPr>
                <a:t>TRUE NEGATIVE</a:t>
              </a:r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843007"/>
              <a:ext cx="5254086" cy="16126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34"/>
                </a:lnSpc>
              </a:pPr>
              <a:r>
                <a:rPr lang="en-US" sz="2310" spc="23">
                  <a:solidFill>
                    <a:srgbClr val="646666"/>
                  </a:solidFill>
                  <a:latin typeface="Libre Franklin Light"/>
                </a:rPr>
                <a:t>Patients without liver disease that is predicted to have no disease.</a:t>
              </a: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16692642" y="1725649"/>
            <a:ext cx="566658" cy="140078"/>
            <a:chOff x="0" y="0"/>
            <a:chExt cx="2055017" cy="508000"/>
          </a:xfrm>
        </p:grpSpPr>
        <p:sp>
          <p:nvSpPr>
            <p:cNvPr id="30" name="Freeform 30"/>
            <p:cNvSpPr/>
            <p:nvPr/>
          </p:nvSpPr>
          <p:spPr>
            <a:xfrm>
              <a:off x="0" y="215900"/>
              <a:ext cx="1759108" cy="76200"/>
            </a:xfrm>
            <a:custGeom>
              <a:avLst/>
              <a:gdLst/>
              <a:ahLst/>
              <a:cxnLst/>
              <a:rect l="l" t="t" r="r" b="b"/>
              <a:pathLst>
                <a:path w="1759108" h="76200">
                  <a:moveTo>
                    <a:pt x="0" y="0"/>
                  </a:moveTo>
                  <a:lnTo>
                    <a:pt x="1759108" y="0"/>
                  </a:lnTo>
                  <a:lnTo>
                    <a:pt x="1759108" y="76200"/>
                  </a:lnTo>
                  <a:lnTo>
                    <a:pt x="0" y="7620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31" name="Freeform 31"/>
            <p:cNvSpPr/>
            <p:nvPr/>
          </p:nvSpPr>
          <p:spPr>
            <a:xfrm>
              <a:off x="1680367" y="1270"/>
              <a:ext cx="374650" cy="505460"/>
            </a:xfrm>
            <a:custGeom>
              <a:avLst/>
              <a:gdLst/>
              <a:ahLst/>
              <a:cxnLst/>
              <a:rect l="l" t="t" r="r" b="b"/>
              <a:pathLst>
                <a:path w="374650" h="505460">
                  <a:moveTo>
                    <a:pt x="0" y="505460"/>
                  </a:moveTo>
                  <a:lnTo>
                    <a:pt x="0" y="0"/>
                  </a:lnTo>
                  <a:lnTo>
                    <a:pt x="374650" y="2527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5883645" cy="10287000"/>
          </a:xfrm>
          <a:prstGeom prst="rect">
            <a:avLst/>
          </a:prstGeom>
          <a:solidFill>
            <a:srgbClr val="000000"/>
          </a:solidFill>
        </p:spPr>
      </p:sp>
      <p:grpSp>
        <p:nvGrpSpPr>
          <p:cNvPr id="3" name="Group 3"/>
          <p:cNvGrpSpPr/>
          <p:nvPr/>
        </p:nvGrpSpPr>
        <p:grpSpPr>
          <a:xfrm>
            <a:off x="1028700" y="498213"/>
            <a:ext cx="1633406" cy="104497"/>
            <a:chOff x="0" y="0"/>
            <a:chExt cx="8933191" cy="571500"/>
          </a:xfrm>
        </p:grpSpPr>
        <p:sp>
          <p:nvSpPr>
            <p:cNvPr id="4" name="Freeform 4"/>
            <p:cNvSpPr/>
            <p:nvPr/>
          </p:nvSpPr>
          <p:spPr>
            <a:xfrm>
              <a:off x="0" y="255270"/>
              <a:ext cx="8933191" cy="69850"/>
            </a:xfrm>
            <a:custGeom>
              <a:avLst/>
              <a:gdLst/>
              <a:ahLst/>
              <a:cxnLst/>
              <a:rect l="l" t="t" r="r" b="b"/>
              <a:pathLst>
                <a:path w="8933191" h="69850">
                  <a:moveTo>
                    <a:pt x="8642362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8933191" y="69850"/>
                  </a:lnTo>
                  <a:lnTo>
                    <a:pt x="8933191" y="0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rgbClr val="000000"/>
              </a:solidFill>
            </a:ln>
          </p:spPr>
        </p:sp>
      </p:grpSp>
      <p:sp>
        <p:nvSpPr>
          <p:cNvPr id="5" name="AutoShape 5"/>
          <p:cNvSpPr/>
          <p:nvPr/>
        </p:nvSpPr>
        <p:spPr>
          <a:xfrm>
            <a:off x="0" y="9258300"/>
            <a:ext cx="18288000" cy="1028700"/>
          </a:xfrm>
          <a:prstGeom prst="rect">
            <a:avLst/>
          </a:prstGeom>
          <a:solidFill>
            <a:srgbClr val="000000"/>
          </a:solidFill>
        </p:spPr>
      </p:sp>
      <p:grpSp>
        <p:nvGrpSpPr>
          <p:cNvPr id="6" name="Group 6"/>
          <p:cNvGrpSpPr/>
          <p:nvPr/>
        </p:nvGrpSpPr>
        <p:grpSpPr>
          <a:xfrm>
            <a:off x="16692642" y="958661"/>
            <a:ext cx="566658" cy="140078"/>
            <a:chOff x="0" y="0"/>
            <a:chExt cx="2055017" cy="508000"/>
          </a:xfrm>
        </p:grpSpPr>
        <p:sp>
          <p:nvSpPr>
            <p:cNvPr id="7" name="Freeform 7"/>
            <p:cNvSpPr/>
            <p:nvPr/>
          </p:nvSpPr>
          <p:spPr>
            <a:xfrm>
              <a:off x="0" y="215900"/>
              <a:ext cx="1759108" cy="76200"/>
            </a:xfrm>
            <a:custGeom>
              <a:avLst/>
              <a:gdLst/>
              <a:ahLst/>
              <a:cxnLst/>
              <a:rect l="l" t="t" r="r" b="b"/>
              <a:pathLst>
                <a:path w="1759108" h="76200">
                  <a:moveTo>
                    <a:pt x="0" y="0"/>
                  </a:moveTo>
                  <a:lnTo>
                    <a:pt x="1759108" y="0"/>
                  </a:lnTo>
                  <a:lnTo>
                    <a:pt x="1759108" y="76200"/>
                  </a:lnTo>
                  <a:lnTo>
                    <a:pt x="0" y="7620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1680367" y="1270"/>
              <a:ext cx="374650" cy="505460"/>
            </a:xfrm>
            <a:custGeom>
              <a:avLst/>
              <a:gdLst/>
              <a:ahLst/>
              <a:cxnLst/>
              <a:rect l="l" t="t" r="r" b="b"/>
              <a:pathLst>
                <a:path w="374650" h="505460">
                  <a:moveTo>
                    <a:pt x="0" y="505460"/>
                  </a:moveTo>
                  <a:lnTo>
                    <a:pt x="0" y="0"/>
                  </a:lnTo>
                  <a:lnTo>
                    <a:pt x="374650" y="2527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6352813" y="4249598"/>
            <a:ext cx="7798080" cy="670213"/>
            <a:chOff x="0" y="0"/>
            <a:chExt cx="6649531" cy="571500"/>
          </a:xfrm>
        </p:grpSpPr>
        <p:sp>
          <p:nvSpPr>
            <p:cNvPr id="10" name="Freeform 10"/>
            <p:cNvSpPr/>
            <p:nvPr/>
          </p:nvSpPr>
          <p:spPr>
            <a:xfrm>
              <a:off x="0" y="255270"/>
              <a:ext cx="6649531" cy="69850"/>
            </a:xfrm>
            <a:custGeom>
              <a:avLst/>
              <a:gdLst/>
              <a:ahLst/>
              <a:cxnLst/>
              <a:rect l="l" t="t" r="r" b="b"/>
              <a:pathLst>
                <a:path w="6649531" h="69850">
                  <a:moveTo>
                    <a:pt x="6358701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6649531" y="69850"/>
                  </a:lnTo>
                  <a:lnTo>
                    <a:pt x="6649531" y="0"/>
                  </a:lnTo>
                  <a:close/>
                </a:path>
              </a:pathLst>
            </a:custGeom>
            <a:solidFill>
              <a:srgbClr val="D9D9D9"/>
            </a:solidFill>
          </p:spPr>
        </p:sp>
      </p:grpSp>
      <p:sp>
        <p:nvSpPr>
          <p:cNvPr id="11" name="TextBox 11"/>
          <p:cNvSpPr txBox="1"/>
          <p:nvPr/>
        </p:nvSpPr>
        <p:spPr>
          <a:xfrm>
            <a:off x="998423" y="2932302"/>
            <a:ext cx="3724952" cy="15010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075"/>
              </a:lnSpc>
              <a:spcBef>
                <a:spcPct val="0"/>
              </a:spcBef>
            </a:pPr>
            <a:r>
              <a:rPr lang="en-US" sz="2910" dirty="0">
                <a:solidFill>
                  <a:srgbClr val="FFFFFF"/>
                </a:solidFill>
                <a:latin typeface="Hind Guntur Light"/>
              </a:rPr>
              <a:t>Our models will be evaluated using different metrics.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05350" y="1362366"/>
            <a:ext cx="4215396" cy="7099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879"/>
              </a:lnSpc>
              <a:spcBef>
                <a:spcPct val="0"/>
              </a:spcBef>
            </a:pPr>
            <a:r>
              <a:rPr lang="en-US" sz="4199">
                <a:solidFill>
                  <a:srgbClr val="FFFFFF"/>
                </a:solidFill>
                <a:latin typeface="Hind Guntur Bold"/>
              </a:rPr>
              <a:t>Model Evaluation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28700" y="9678451"/>
            <a:ext cx="4342571" cy="193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79"/>
              </a:lnSpc>
              <a:spcBef>
                <a:spcPct val="0"/>
              </a:spcBef>
            </a:pPr>
            <a:r>
              <a:rPr lang="en-US" sz="1200" spc="180">
                <a:solidFill>
                  <a:srgbClr val="FFFFFF"/>
                </a:solidFill>
                <a:latin typeface="Hind Guntur Medium"/>
              </a:rPr>
              <a:t>A STUDY IN LIVER DISEASES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4339453" y="9678451"/>
            <a:ext cx="2919847" cy="193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680"/>
              </a:lnSpc>
              <a:spcBef>
                <a:spcPct val="0"/>
              </a:spcBef>
            </a:pPr>
            <a:r>
              <a:rPr lang="en-US" sz="1200" spc="180">
                <a:solidFill>
                  <a:srgbClr val="FFFFFF"/>
                </a:solidFill>
                <a:latin typeface="Hind Guntur Medium"/>
              </a:rPr>
              <a:t>LIVERAID</a:t>
            </a:r>
          </a:p>
        </p:txBody>
      </p:sp>
      <p:grpSp>
        <p:nvGrpSpPr>
          <p:cNvPr id="15" name="Group 15"/>
          <p:cNvGrpSpPr/>
          <p:nvPr/>
        </p:nvGrpSpPr>
        <p:grpSpPr>
          <a:xfrm rot="5399999">
            <a:off x="7105714" y="4249598"/>
            <a:ext cx="6292277" cy="670213"/>
            <a:chOff x="0" y="0"/>
            <a:chExt cx="5365512" cy="571500"/>
          </a:xfrm>
        </p:grpSpPr>
        <p:sp>
          <p:nvSpPr>
            <p:cNvPr id="16" name="Freeform 16"/>
            <p:cNvSpPr/>
            <p:nvPr/>
          </p:nvSpPr>
          <p:spPr>
            <a:xfrm>
              <a:off x="0" y="255270"/>
              <a:ext cx="5365512" cy="69850"/>
            </a:xfrm>
            <a:custGeom>
              <a:avLst/>
              <a:gdLst/>
              <a:ahLst/>
              <a:cxnLst/>
              <a:rect l="l" t="t" r="r" b="b"/>
              <a:pathLst>
                <a:path w="5365512" h="69850">
                  <a:moveTo>
                    <a:pt x="5074682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5365512" y="69850"/>
                  </a:lnTo>
                  <a:lnTo>
                    <a:pt x="5365512" y="0"/>
                  </a:lnTo>
                  <a:close/>
                </a:path>
              </a:pathLst>
            </a:custGeom>
            <a:solidFill>
              <a:srgbClr val="D9D9D9"/>
            </a:solidFill>
          </p:spPr>
        </p:sp>
      </p:grpSp>
      <p:grpSp>
        <p:nvGrpSpPr>
          <p:cNvPr id="17" name="Group 17"/>
          <p:cNvGrpSpPr/>
          <p:nvPr/>
        </p:nvGrpSpPr>
        <p:grpSpPr>
          <a:xfrm>
            <a:off x="6533905" y="2445871"/>
            <a:ext cx="3382841" cy="1581102"/>
            <a:chOff x="0" y="0"/>
            <a:chExt cx="4510455" cy="2108137"/>
          </a:xfrm>
        </p:grpSpPr>
        <p:sp>
          <p:nvSpPr>
            <p:cNvPr id="18" name="TextBox 18"/>
            <p:cNvSpPr txBox="1"/>
            <p:nvPr/>
          </p:nvSpPr>
          <p:spPr>
            <a:xfrm>
              <a:off x="0" y="-57150"/>
              <a:ext cx="4510455" cy="5913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702"/>
                </a:lnSpc>
              </a:pPr>
              <a:r>
                <a:rPr lang="en-US" sz="2644">
                  <a:solidFill>
                    <a:srgbClr val="000000"/>
                  </a:solidFill>
                  <a:latin typeface="Libre Franklin Medium"/>
                </a:rPr>
                <a:t>TRUE POSITIVE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726478"/>
              <a:ext cx="4510455" cy="13816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777"/>
                </a:lnSpc>
              </a:pPr>
              <a:r>
                <a:rPr lang="en-US" sz="1983" spc="19">
                  <a:solidFill>
                    <a:srgbClr val="646666"/>
                  </a:solidFill>
                  <a:latin typeface="Libre Franklin Light"/>
                </a:rPr>
                <a:t>Patients with liver disease that is predicted to have the disease.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0768052" y="2445871"/>
            <a:ext cx="3382841" cy="1581102"/>
            <a:chOff x="0" y="0"/>
            <a:chExt cx="4510455" cy="2108137"/>
          </a:xfrm>
        </p:grpSpPr>
        <p:sp>
          <p:nvSpPr>
            <p:cNvPr id="21" name="TextBox 21"/>
            <p:cNvSpPr txBox="1"/>
            <p:nvPr/>
          </p:nvSpPr>
          <p:spPr>
            <a:xfrm>
              <a:off x="0" y="-57150"/>
              <a:ext cx="4510455" cy="5913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702"/>
                </a:lnSpc>
              </a:pPr>
              <a:r>
                <a:rPr lang="en-US" sz="2644">
                  <a:solidFill>
                    <a:srgbClr val="000000"/>
                  </a:solidFill>
                  <a:latin typeface="Libre Franklin Medium"/>
                </a:rPr>
                <a:t>FALSE POSITIVE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726478"/>
              <a:ext cx="4510455" cy="13816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777"/>
                </a:lnSpc>
              </a:pPr>
              <a:r>
                <a:rPr lang="en-US" sz="1983" spc="19">
                  <a:solidFill>
                    <a:srgbClr val="646666"/>
                  </a:solidFill>
                  <a:latin typeface="Libre Franklin Light"/>
                </a:rPr>
                <a:t>Patients without liver disease that is predicted to have the disease.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6533905" y="5277654"/>
            <a:ext cx="3382841" cy="1581102"/>
            <a:chOff x="0" y="0"/>
            <a:chExt cx="4510455" cy="2108137"/>
          </a:xfrm>
        </p:grpSpPr>
        <p:sp>
          <p:nvSpPr>
            <p:cNvPr id="24" name="TextBox 24"/>
            <p:cNvSpPr txBox="1"/>
            <p:nvPr/>
          </p:nvSpPr>
          <p:spPr>
            <a:xfrm>
              <a:off x="0" y="-57150"/>
              <a:ext cx="4510455" cy="5913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702"/>
                </a:lnSpc>
              </a:pPr>
              <a:r>
                <a:rPr lang="en-US" sz="2644">
                  <a:solidFill>
                    <a:srgbClr val="000000"/>
                  </a:solidFill>
                  <a:latin typeface="Libre Franklin Medium"/>
                </a:rPr>
                <a:t>FALSE NEGATIVE</a:t>
              </a: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726478"/>
              <a:ext cx="4510455" cy="13816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777"/>
                </a:lnSpc>
              </a:pPr>
              <a:r>
                <a:rPr lang="en-US" sz="1983" spc="19">
                  <a:solidFill>
                    <a:srgbClr val="646666"/>
                  </a:solidFill>
                  <a:latin typeface="Libre Franklin Light"/>
                </a:rPr>
                <a:t>Patients with liver disease that is predicted to have no disease.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0768052" y="5277654"/>
            <a:ext cx="3382841" cy="1581102"/>
            <a:chOff x="0" y="0"/>
            <a:chExt cx="4510455" cy="2108137"/>
          </a:xfrm>
        </p:grpSpPr>
        <p:sp>
          <p:nvSpPr>
            <p:cNvPr id="27" name="TextBox 27"/>
            <p:cNvSpPr txBox="1"/>
            <p:nvPr/>
          </p:nvSpPr>
          <p:spPr>
            <a:xfrm>
              <a:off x="0" y="-57150"/>
              <a:ext cx="4510455" cy="5913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702"/>
                </a:lnSpc>
              </a:pPr>
              <a:r>
                <a:rPr lang="en-US" sz="2644">
                  <a:solidFill>
                    <a:srgbClr val="000000"/>
                  </a:solidFill>
                  <a:latin typeface="Libre Franklin Medium"/>
                </a:rPr>
                <a:t>TRUE NEGATIVE</a:t>
              </a:r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726478"/>
              <a:ext cx="4510455" cy="13816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777"/>
                </a:lnSpc>
              </a:pPr>
              <a:r>
                <a:rPr lang="en-US" sz="1983" spc="19">
                  <a:solidFill>
                    <a:srgbClr val="646666"/>
                  </a:solidFill>
                  <a:latin typeface="Libre Franklin Light"/>
                </a:rPr>
                <a:t>Patients without liver disease that is predicted to have no disease.</a:t>
              </a: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14826138" y="3201390"/>
            <a:ext cx="2747429" cy="481451"/>
            <a:chOff x="0" y="0"/>
            <a:chExt cx="3663239" cy="641935"/>
          </a:xfrm>
        </p:grpSpPr>
        <p:pic>
          <p:nvPicPr>
            <p:cNvPr id="30" name="Picture 30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52132"/>
              <a:ext cx="537671" cy="537671"/>
            </a:xfrm>
            <a:prstGeom prst="rect">
              <a:avLst/>
            </a:prstGeom>
          </p:spPr>
        </p:pic>
        <p:sp>
          <p:nvSpPr>
            <p:cNvPr id="31" name="TextBox 31"/>
            <p:cNvSpPr txBox="1"/>
            <p:nvPr/>
          </p:nvSpPr>
          <p:spPr>
            <a:xfrm>
              <a:off x="745364" y="-66675"/>
              <a:ext cx="2917875" cy="7086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479"/>
                </a:lnSpc>
                <a:spcBef>
                  <a:spcPct val="0"/>
                </a:spcBef>
              </a:pPr>
              <a:r>
                <a:rPr lang="en-US" sz="3199">
                  <a:solidFill>
                    <a:srgbClr val="000000"/>
                  </a:solidFill>
                  <a:latin typeface="Libre Franklin Medium"/>
                </a:rPr>
                <a:t>F1 - Score</a:t>
              </a:r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16692642" y="1725649"/>
            <a:ext cx="566658" cy="140078"/>
            <a:chOff x="0" y="0"/>
            <a:chExt cx="2055017" cy="508000"/>
          </a:xfrm>
        </p:grpSpPr>
        <p:sp>
          <p:nvSpPr>
            <p:cNvPr id="33" name="Freeform 33"/>
            <p:cNvSpPr/>
            <p:nvPr/>
          </p:nvSpPr>
          <p:spPr>
            <a:xfrm>
              <a:off x="0" y="215900"/>
              <a:ext cx="1759108" cy="76200"/>
            </a:xfrm>
            <a:custGeom>
              <a:avLst/>
              <a:gdLst/>
              <a:ahLst/>
              <a:cxnLst/>
              <a:rect l="l" t="t" r="r" b="b"/>
              <a:pathLst>
                <a:path w="1759108" h="76200">
                  <a:moveTo>
                    <a:pt x="0" y="0"/>
                  </a:moveTo>
                  <a:lnTo>
                    <a:pt x="1759108" y="0"/>
                  </a:lnTo>
                  <a:lnTo>
                    <a:pt x="1759108" y="76200"/>
                  </a:lnTo>
                  <a:lnTo>
                    <a:pt x="0" y="7620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34" name="Freeform 34"/>
            <p:cNvSpPr/>
            <p:nvPr/>
          </p:nvSpPr>
          <p:spPr>
            <a:xfrm>
              <a:off x="1680367" y="1270"/>
              <a:ext cx="374650" cy="505460"/>
            </a:xfrm>
            <a:custGeom>
              <a:avLst/>
              <a:gdLst/>
              <a:ahLst/>
              <a:cxnLst/>
              <a:rect l="l" t="t" r="r" b="b"/>
              <a:pathLst>
                <a:path w="374650" h="505460">
                  <a:moveTo>
                    <a:pt x="0" y="505460"/>
                  </a:moveTo>
                  <a:lnTo>
                    <a:pt x="0" y="0"/>
                  </a:lnTo>
                  <a:lnTo>
                    <a:pt x="374650" y="2527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35" name="Group 35"/>
          <p:cNvGrpSpPr/>
          <p:nvPr/>
        </p:nvGrpSpPr>
        <p:grpSpPr>
          <a:xfrm>
            <a:off x="14826138" y="3958777"/>
            <a:ext cx="2747429" cy="481451"/>
            <a:chOff x="0" y="0"/>
            <a:chExt cx="3663239" cy="641935"/>
          </a:xfrm>
        </p:grpSpPr>
        <p:pic>
          <p:nvPicPr>
            <p:cNvPr id="36" name="Picture 36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52132"/>
              <a:ext cx="537671" cy="537671"/>
            </a:xfrm>
            <a:prstGeom prst="rect">
              <a:avLst/>
            </a:prstGeom>
          </p:spPr>
        </p:pic>
        <p:sp>
          <p:nvSpPr>
            <p:cNvPr id="37" name="TextBox 37"/>
            <p:cNvSpPr txBox="1"/>
            <p:nvPr/>
          </p:nvSpPr>
          <p:spPr>
            <a:xfrm>
              <a:off x="745364" y="-66675"/>
              <a:ext cx="2917875" cy="7086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479"/>
                </a:lnSpc>
                <a:spcBef>
                  <a:spcPct val="0"/>
                </a:spcBef>
              </a:pPr>
              <a:r>
                <a:rPr lang="en-US" sz="3199">
                  <a:solidFill>
                    <a:srgbClr val="312922"/>
                  </a:solidFill>
                  <a:latin typeface="Libre Franklin Medium"/>
                </a:rPr>
                <a:t>Precision</a:t>
              </a:r>
            </a:p>
          </p:txBody>
        </p:sp>
      </p:grpSp>
      <p:grpSp>
        <p:nvGrpSpPr>
          <p:cNvPr id="38" name="Group 38"/>
          <p:cNvGrpSpPr/>
          <p:nvPr/>
        </p:nvGrpSpPr>
        <p:grpSpPr>
          <a:xfrm>
            <a:off x="14826138" y="4782492"/>
            <a:ext cx="2747429" cy="481451"/>
            <a:chOff x="0" y="0"/>
            <a:chExt cx="3663239" cy="641935"/>
          </a:xfrm>
        </p:grpSpPr>
        <p:pic>
          <p:nvPicPr>
            <p:cNvPr id="39" name="Picture 39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52132"/>
              <a:ext cx="537671" cy="537671"/>
            </a:xfrm>
            <a:prstGeom prst="rect">
              <a:avLst/>
            </a:prstGeom>
          </p:spPr>
        </p:pic>
        <p:sp>
          <p:nvSpPr>
            <p:cNvPr id="40" name="TextBox 40"/>
            <p:cNvSpPr txBox="1"/>
            <p:nvPr/>
          </p:nvSpPr>
          <p:spPr>
            <a:xfrm>
              <a:off x="745364" y="-66675"/>
              <a:ext cx="2917875" cy="7086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479"/>
                </a:lnSpc>
                <a:spcBef>
                  <a:spcPct val="0"/>
                </a:spcBef>
              </a:pPr>
              <a:r>
                <a:rPr lang="en-US" sz="3199">
                  <a:solidFill>
                    <a:srgbClr val="000000"/>
                  </a:solidFill>
                  <a:latin typeface="Libre Franklin Medium"/>
                </a:rPr>
                <a:t>Recall</a:t>
              </a:r>
            </a:p>
          </p:txBody>
        </p:sp>
      </p:grpSp>
      <p:grpSp>
        <p:nvGrpSpPr>
          <p:cNvPr id="41" name="Group 41"/>
          <p:cNvGrpSpPr/>
          <p:nvPr/>
        </p:nvGrpSpPr>
        <p:grpSpPr>
          <a:xfrm>
            <a:off x="14826138" y="5486568"/>
            <a:ext cx="2747429" cy="481451"/>
            <a:chOff x="0" y="0"/>
            <a:chExt cx="3663239" cy="641935"/>
          </a:xfrm>
        </p:grpSpPr>
        <p:pic>
          <p:nvPicPr>
            <p:cNvPr id="42" name="Picture 42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52132"/>
              <a:ext cx="537671" cy="537671"/>
            </a:xfrm>
            <a:prstGeom prst="rect">
              <a:avLst/>
            </a:prstGeom>
          </p:spPr>
        </p:pic>
        <p:sp>
          <p:nvSpPr>
            <p:cNvPr id="43" name="TextBox 43"/>
            <p:cNvSpPr txBox="1"/>
            <p:nvPr/>
          </p:nvSpPr>
          <p:spPr>
            <a:xfrm>
              <a:off x="745364" y="-66675"/>
              <a:ext cx="2917875" cy="7086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479"/>
                </a:lnSpc>
                <a:spcBef>
                  <a:spcPct val="0"/>
                </a:spcBef>
              </a:pPr>
              <a:r>
                <a:rPr lang="en-US" sz="3199">
                  <a:solidFill>
                    <a:srgbClr val="000000"/>
                  </a:solidFill>
                  <a:latin typeface="Libre Franklin Medium"/>
                </a:rPr>
                <a:t>Accuracy</a:t>
              </a: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5883645" cy="10287000"/>
          </a:xfrm>
          <a:prstGeom prst="rect">
            <a:avLst/>
          </a:prstGeom>
          <a:solidFill>
            <a:srgbClr val="000000"/>
          </a:solidFill>
        </p:spPr>
      </p:sp>
      <p:grpSp>
        <p:nvGrpSpPr>
          <p:cNvPr id="3" name="Group 3"/>
          <p:cNvGrpSpPr/>
          <p:nvPr/>
        </p:nvGrpSpPr>
        <p:grpSpPr>
          <a:xfrm>
            <a:off x="1028700" y="498213"/>
            <a:ext cx="1633406" cy="104497"/>
            <a:chOff x="0" y="0"/>
            <a:chExt cx="8933191" cy="571500"/>
          </a:xfrm>
        </p:grpSpPr>
        <p:sp>
          <p:nvSpPr>
            <p:cNvPr id="4" name="Freeform 4"/>
            <p:cNvSpPr/>
            <p:nvPr/>
          </p:nvSpPr>
          <p:spPr>
            <a:xfrm>
              <a:off x="0" y="255270"/>
              <a:ext cx="8933191" cy="69850"/>
            </a:xfrm>
            <a:custGeom>
              <a:avLst/>
              <a:gdLst/>
              <a:ahLst/>
              <a:cxnLst/>
              <a:rect l="l" t="t" r="r" b="b"/>
              <a:pathLst>
                <a:path w="8933191" h="69850">
                  <a:moveTo>
                    <a:pt x="8642362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8933191" y="69850"/>
                  </a:lnTo>
                  <a:lnTo>
                    <a:pt x="8933191" y="0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rgbClr val="000000"/>
              </a:solidFill>
            </a:ln>
          </p:spPr>
        </p:sp>
      </p:grpSp>
      <p:sp>
        <p:nvSpPr>
          <p:cNvPr id="5" name="AutoShape 5"/>
          <p:cNvSpPr/>
          <p:nvPr/>
        </p:nvSpPr>
        <p:spPr>
          <a:xfrm>
            <a:off x="0" y="9258300"/>
            <a:ext cx="18288000" cy="1028700"/>
          </a:xfrm>
          <a:prstGeom prst="rect">
            <a:avLst/>
          </a:prstGeom>
          <a:solidFill>
            <a:srgbClr val="000000"/>
          </a:solidFill>
        </p:spPr>
      </p:sp>
      <p:grpSp>
        <p:nvGrpSpPr>
          <p:cNvPr id="6" name="Group 6"/>
          <p:cNvGrpSpPr/>
          <p:nvPr/>
        </p:nvGrpSpPr>
        <p:grpSpPr>
          <a:xfrm>
            <a:off x="16692642" y="958661"/>
            <a:ext cx="566658" cy="140078"/>
            <a:chOff x="0" y="0"/>
            <a:chExt cx="2055017" cy="508000"/>
          </a:xfrm>
        </p:grpSpPr>
        <p:sp>
          <p:nvSpPr>
            <p:cNvPr id="7" name="Freeform 7"/>
            <p:cNvSpPr/>
            <p:nvPr/>
          </p:nvSpPr>
          <p:spPr>
            <a:xfrm>
              <a:off x="0" y="215900"/>
              <a:ext cx="1759108" cy="76200"/>
            </a:xfrm>
            <a:custGeom>
              <a:avLst/>
              <a:gdLst/>
              <a:ahLst/>
              <a:cxnLst/>
              <a:rect l="l" t="t" r="r" b="b"/>
              <a:pathLst>
                <a:path w="1759108" h="76200">
                  <a:moveTo>
                    <a:pt x="0" y="0"/>
                  </a:moveTo>
                  <a:lnTo>
                    <a:pt x="1759108" y="0"/>
                  </a:lnTo>
                  <a:lnTo>
                    <a:pt x="1759108" y="76200"/>
                  </a:lnTo>
                  <a:lnTo>
                    <a:pt x="0" y="7620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1680367" y="1270"/>
              <a:ext cx="374650" cy="505460"/>
            </a:xfrm>
            <a:custGeom>
              <a:avLst/>
              <a:gdLst/>
              <a:ahLst/>
              <a:cxnLst/>
              <a:rect l="l" t="t" r="r" b="b"/>
              <a:pathLst>
                <a:path w="374650" h="505460">
                  <a:moveTo>
                    <a:pt x="0" y="505460"/>
                  </a:moveTo>
                  <a:lnTo>
                    <a:pt x="0" y="0"/>
                  </a:lnTo>
                  <a:lnTo>
                    <a:pt x="374650" y="2527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6352813" y="4249598"/>
            <a:ext cx="7798080" cy="670213"/>
            <a:chOff x="0" y="0"/>
            <a:chExt cx="6649531" cy="571500"/>
          </a:xfrm>
        </p:grpSpPr>
        <p:sp>
          <p:nvSpPr>
            <p:cNvPr id="10" name="Freeform 10"/>
            <p:cNvSpPr/>
            <p:nvPr/>
          </p:nvSpPr>
          <p:spPr>
            <a:xfrm>
              <a:off x="0" y="255270"/>
              <a:ext cx="6649531" cy="69850"/>
            </a:xfrm>
            <a:custGeom>
              <a:avLst/>
              <a:gdLst/>
              <a:ahLst/>
              <a:cxnLst/>
              <a:rect l="l" t="t" r="r" b="b"/>
              <a:pathLst>
                <a:path w="6649531" h="69850">
                  <a:moveTo>
                    <a:pt x="6358701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6649531" y="69850"/>
                  </a:lnTo>
                  <a:lnTo>
                    <a:pt x="6649531" y="0"/>
                  </a:lnTo>
                  <a:close/>
                </a:path>
              </a:pathLst>
            </a:custGeom>
            <a:solidFill>
              <a:srgbClr val="D9D9D9"/>
            </a:solidFill>
          </p:spPr>
        </p:sp>
      </p:grpSp>
      <p:sp>
        <p:nvSpPr>
          <p:cNvPr id="11" name="TextBox 11"/>
          <p:cNvSpPr txBox="1"/>
          <p:nvPr/>
        </p:nvSpPr>
        <p:spPr>
          <a:xfrm>
            <a:off x="1019205" y="2846540"/>
            <a:ext cx="3724952" cy="15010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075"/>
              </a:lnSpc>
              <a:spcBef>
                <a:spcPct val="0"/>
              </a:spcBef>
            </a:pPr>
            <a:r>
              <a:rPr lang="en-US" sz="2910" dirty="0">
                <a:solidFill>
                  <a:srgbClr val="FFFFFF"/>
                </a:solidFill>
                <a:latin typeface="Hind Guntur Light"/>
              </a:rPr>
              <a:t>Our models will be evaluated using different metrics.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05350" y="1362366"/>
            <a:ext cx="4215396" cy="7099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879"/>
              </a:lnSpc>
              <a:spcBef>
                <a:spcPct val="0"/>
              </a:spcBef>
            </a:pPr>
            <a:r>
              <a:rPr lang="en-US" sz="4199">
                <a:solidFill>
                  <a:srgbClr val="FFFFFF"/>
                </a:solidFill>
                <a:latin typeface="Hind Guntur Bold"/>
              </a:rPr>
              <a:t>Model Evaluation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28700" y="9678451"/>
            <a:ext cx="4342571" cy="193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79"/>
              </a:lnSpc>
              <a:spcBef>
                <a:spcPct val="0"/>
              </a:spcBef>
            </a:pPr>
            <a:r>
              <a:rPr lang="en-US" sz="1200" spc="180">
                <a:solidFill>
                  <a:srgbClr val="FFFFFF"/>
                </a:solidFill>
                <a:latin typeface="Hind Guntur Medium"/>
              </a:rPr>
              <a:t>A STUDY IN LIVER DISEASES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4339453" y="9678451"/>
            <a:ext cx="2919847" cy="193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680"/>
              </a:lnSpc>
              <a:spcBef>
                <a:spcPct val="0"/>
              </a:spcBef>
            </a:pPr>
            <a:r>
              <a:rPr lang="en-US" sz="1200" spc="180">
                <a:solidFill>
                  <a:srgbClr val="FFFFFF"/>
                </a:solidFill>
                <a:latin typeface="Hind Guntur Medium"/>
              </a:rPr>
              <a:t>LIVERAID</a:t>
            </a:r>
          </a:p>
        </p:txBody>
      </p:sp>
      <p:grpSp>
        <p:nvGrpSpPr>
          <p:cNvPr id="15" name="Group 15"/>
          <p:cNvGrpSpPr/>
          <p:nvPr/>
        </p:nvGrpSpPr>
        <p:grpSpPr>
          <a:xfrm rot="5399999">
            <a:off x="7105714" y="4249598"/>
            <a:ext cx="6292277" cy="670213"/>
            <a:chOff x="0" y="0"/>
            <a:chExt cx="5365512" cy="571500"/>
          </a:xfrm>
        </p:grpSpPr>
        <p:sp>
          <p:nvSpPr>
            <p:cNvPr id="16" name="Freeform 16"/>
            <p:cNvSpPr/>
            <p:nvPr/>
          </p:nvSpPr>
          <p:spPr>
            <a:xfrm>
              <a:off x="0" y="255270"/>
              <a:ext cx="5365512" cy="69850"/>
            </a:xfrm>
            <a:custGeom>
              <a:avLst/>
              <a:gdLst/>
              <a:ahLst/>
              <a:cxnLst/>
              <a:rect l="l" t="t" r="r" b="b"/>
              <a:pathLst>
                <a:path w="5365512" h="69850">
                  <a:moveTo>
                    <a:pt x="5074682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5365512" y="69850"/>
                  </a:lnTo>
                  <a:lnTo>
                    <a:pt x="5365512" y="0"/>
                  </a:lnTo>
                  <a:close/>
                </a:path>
              </a:pathLst>
            </a:custGeom>
            <a:solidFill>
              <a:srgbClr val="D9D9D9"/>
            </a:solidFill>
          </p:spPr>
        </p:sp>
      </p:grpSp>
      <p:grpSp>
        <p:nvGrpSpPr>
          <p:cNvPr id="17" name="Group 17"/>
          <p:cNvGrpSpPr/>
          <p:nvPr/>
        </p:nvGrpSpPr>
        <p:grpSpPr>
          <a:xfrm>
            <a:off x="6533905" y="2445871"/>
            <a:ext cx="3382841" cy="1581102"/>
            <a:chOff x="0" y="0"/>
            <a:chExt cx="4510455" cy="2108137"/>
          </a:xfrm>
        </p:grpSpPr>
        <p:sp>
          <p:nvSpPr>
            <p:cNvPr id="18" name="TextBox 18"/>
            <p:cNvSpPr txBox="1"/>
            <p:nvPr/>
          </p:nvSpPr>
          <p:spPr>
            <a:xfrm>
              <a:off x="0" y="-57150"/>
              <a:ext cx="4510455" cy="5913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702"/>
                </a:lnSpc>
              </a:pPr>
              <a:r>
                <a:rPr lang="en-US" sz="2644">
                  <a:solidFill>
                    <a:srgbClr val="000000"/>
                  </a:solidFill>
                  <a:latin typeface="Libre Franklin Medium"/>
                </a:rPr>
                <a:t>TRUE POSITIVE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726478"/>
              <a:ext cx="4510455" cy="13816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777"/>
                </a:lnSpc>
              </a:pPr>
              <a:r>
                <a:rPr lang="en-US" sz="1983" spc="19">
                  <a:solidFill>
                    <a:srgbClr val="646666"/>
                  </a:solidFill>
                  <a:latin typeface="Libre Franklin Light"/>
                </a:rPr>
                <a:t>Patients with liver disease that is predicted to have the disease.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0768052" y="2445871"/>
            <a:ext cx="3382841" cy="1581102"/>
            <a:chOff x="0" y="0"/>
            <a:chExt cx="4510455" cy="2108137"/>
          </a:xfrm>
        </p:grpSpPr>
        <p:sp>
          <p:nvSpPr>
            <p:cNvPr id="21" name="TextBox 21"/>
            <p:cNvSpPr txBox="1"/>
            <p:nvPr/>
          </p:nvSpPr>
          <p:spPr>
            <a:xfrm>
              <a:off x="0" y="-57150"/>
              <a:ext cx="4510455" cy="5913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702"/>
                </a:lnSpc>
              </a:pPr>
              <a:r>
                <a:rPr lang="en-US" sz="2644">
                  <a:solidFill>
                    <a:srgbClr val="000000"/>
                  </a:solidFill>
                  <a:latin typeface="Libre Franklin Medium"/>
                </a:rPr>
                <a:t>FALSE POSITIVE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726478"/>
              <a:ext cx="4510455" cy="13816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777"/>
                </a:lnSpc>
              </a:pPr>
              <a:r>
                <a:rPr lang="en-US" sz="1983" spc="19">
                  <a:solidFill>
                    <a:srgbClr val="646666"/>
                  </a:solidFill>
                  <a:latin typeface="Libre Franklin Light"/>
                </a:rPr>
                <a:t>Patients without liver disease that is predicted to have the disease.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6533905" y="5277654"/>
            <a:ext cx="3382841" cy="1581102"/>
            <a:chOff x="0" y="0"/>
            <a:chExt cx="4510455" cy="2108137"/>
          </a:xfrm>
        </p:grpSpPr>
        <p:sp>
          <p:nvSpPr>
            <p:cNvPr id="24" name="TextBox 24"/>
            <p:cNvSpPr txBox="1"/>
            <p:nvPr/>
          </p:nvSpPr>
          <p:spPr>
            <a:xfrm>
              <a:off x="0" y="-57150"/>
              <a:ext cx="4510455" cy="5913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702"/>
                </a:lnSpc>
              </a:pPr>
              <a:r>
                <a:rPr lang="en-US" sz="2644">
                  <a:solidFill>
                    <a:srgbClr val="000000"/>
                  </a:solidFill>
                  <a:latin typeface="Libre Franklin Medium"/>
                </a:rPr>
                <a:t>FALSE NEGATIVE</a:t>
              </a: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726478"/>
              <a:ext cx="4510455" cy="13816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777"/>
                </a:lnSpc>
              </a:pPr>
              <a:r>
                <a:rPr lang="en-US" sz="1983" spc="19">
                  <a:solidFill>
                    <a:srgbClr val="646666"/>
                  </a:solidFill>
                  <a:latin typeface="Libre Franklin Light"/>
                </a:rPr>
                <a:t>Patients with liver disease that is predicted to have no disease.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0768052" y="5277654"/>
            <a:ext cx="3382841" cy="1581102"/>
            <a:chOff x="0" y="0"/>
            <a:chExt cx="4510455" cy="2108137"/>
          </a:xfrm>
        </p:grpSpPr>
        <p:sp>
          <p:nvSpPr>
            <p:cNvPr id="27" name="TextBox 27"/>
            <p:cNvSpPr txBox="1"/>
            <p:nvPr/>
          </p:nvSpPr>
          <p:spPr>
            <a:xfrm>
              <a:off x="0" y="-57150"/>
              <a:ext cx="4510455" cy="5913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702"/>
                </a:lnSpc>
              </a:pPr>
              <a:r>
                <a:rPr lang="en-US" sz="2644">
                  <a:solidFill>
                    <a:srgbClr val="000000"/>
                  </a:solidFill>
                  <a:latin typeface="Libre Franklin Medium"/>
                </a:rPr>
                <a:t>TRUE NEGATIVE</a:t>
              </a:r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726478"/>
              <a:ext cx="4510455" cy="13816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777"/>
                </a:lnSpc>
              </a:pPr>
              <a:r>
                <a:rPr lang="en-US" sz="1983" spc="19">
                  <a:solidFill>
                    <a:srgbClr val="646666"/>
                  </a:solidFill>
                  <a:latin typeface="Libre Franklin Light"/>
                </a:rPr>
                <a:t>Patients without liver disease that is predicted to have no disease.</a:t>
              </a: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14826138" y="3201390"/>
            <a:ext cx="2747429" cy="481451"/>
            <a:chOff x="0" y="0"/>
            <a:chExt cx="3663239" cy="641935"/>
          </a:xfrm>
        </p:grpSpPr>
        <p:pic>
          <p:nvPicPr>
            <p:cNvPr id="30" name="Picture 30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52132"/>
              <a:ext cx="537671" cy="537671"/>
            </a:xfrm>
            <a:prstGeom prst="rect">
              <a:avLst/>
            </a:prstGeom>
          </p:spPr>
        </p:pic>
        <p:sp>
          <p:nvSpPr>
            <p:cNvPr id="31" name="TextBox 31"/>
            <p:cNvSpPr txBox="1"/>
            <p:nvPr/>
          </p:nvSpPr>
          <p:spPr>
            <a:xfrm>
              <a:off x="745364" y="-66675"/>
              <a:ext cx="2917875" cy="7086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479"/>
                </a:lnSpc>
                <a:spcBef>
                  <a:spcPct val="0"/>
                </a:spcBef>
              </a:pPr>
              <a:r>
                <a:rPr lang="en-US" sz="3199">
                  <a:solidFill>
                    <a:srgbClr val="000000"/>
                  </a:solidFill>
                  <a:latin typeface="Libre Franklin Medium"/>
                </a:rPr>
                <a:t>F1 - Score</a:t>
              </a:r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16692642" y="1725649"/>
            <a:ext cx="566658" cy="140078"/>
            <a:chOff x="0" y="0"/>
            <a:chExt cx="2055017" cy="508000"/>
          </a:xfrm>
        </p:grpSpPr>
        <p:sp>
          <p:nvSpPr>
            <p:cNvPr id="33" name="Freeform 33"/>
            <p:cNvSpPr/>
            <p:nvPr/>
          </p:nvSpPr>
          <p:spPr>
            <a:xfrm>
              <a:off x="0" y="215900"/>
              <a:ext cx="1759108" cy="76200"/>
            </a:xfrm>
            <a:custGeom>
              <a:avLst/>
              <a:gdLst/>
              <a:ahLst/>
              <a:cxnLst/>
              <a:rect l="l" t="t" r="r" b="b"/>
              <a:pathLst>
                <a:path w="1759108" h="76200">
                  <a:moveTo>
                    <a:pt x="0" y="0"/>
                  </a:moveTo>
                  <a:lnTo>
                    <a:pt x="1759108" y="0"/>
                  </a:lnTo>
                  <a:lnTo>
                    <a:pt x="1759108" y="76200"/>
                  </a:lnTo>
                  <a:lnTo>
                    <a:pt x="0" y="7620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34" name="Freeform 34"/>
            <p:cNvSpPr/>
            <p:nvPr/>
          </p:nvSpPr>
          <p:spPr>
            <a:xfrm>
              <a:off x="1680367" y="1270"/>
              <a:ext cx="374650" cy="505460"/>
            </a:xfrm>
            <a:custGeom>
              <a:avLst/>
              <a:gdLst/>
              <a:ahLst/>
              <a:cxnLst/>
              <a:rect l="l" t="t" r="r" b="b"/>
              <a:pathLst>
                <a:path w="374650" h="505460">
                  <a:moveTo>
                    <a:pt x="0" y="505460"/>
                  </a:moveTo>
                  <a:lnTo>
                    <a:pt x="0" y="0"/>
                  </a:lnTo>
                  <a:lnTo>
                    <a:pt x="374650" y="2527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35" name="Group 35"/>
          <p:cNvGrpSpPr/>
          <p:nvPr/>
        </p:nvGrpSpPr>
        <p:grpSpPr>
          <a:xfrm>
            <a:off x="14826138" y="3958777"/>
            <a:ext cx="2747429" cy="481451"/>
            <a:chOff x="0" y="0"/>
            <a:chExt cx="3663239" cy="641935"/>
          </a:xfrm>
        </p:grpSpPr>
        <p:pic>
          <p:nvPicPr>
            <p:cNvPr id="36" name="Picture 36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0" y="52132"/>
              <a:ext cx="537671" cy="537671"/>
            </a:xfrm>
            <a:prstGeom prst="rect">
              <a:avLst/>
            </a:prstGeom>
          </p:spPr>
        </p:pic>
        <p:sp>
          <p:nvSpPr>
            <p:cNvPr id="37" name="TextBox 37"/>
            <p:cNvSpPr txBox="1"/>
            <p:nvPr/>
          </p:nvSpPr>
          <p:spPr>
            <a:xfrm>
              <a:off x="745364" y="-66675"/>
              <a:ext cx="2917875" cy="7086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479"/>
                </a:lnSpc>
                <a:spcBef>
                  <a:spcPct val="0"/>
                </a:spcBef>
              </a:pPr>
              <a:r>
                <a:rPr lang="en-US" sz="3199">
                  <a:solidFill>
                    <a:srgbClr val="B2B8B7"/>
                  </a:solidFill>
                  <a:latin typeface="Libre Franklin Medium"/>
                </a:rPr>
                <a:t>Precision</a:t>
              </a:r>
            </a:p>
          </p:txBody>
        </p:sp>
      </p:grpSp>
      <p:grpSp>
        <p:nvGrpSpPr>
          <p:cNvPr id="38" name="Group 38"/>
          <p:cNvGrpSpPr/>
          <p:nvPr/>
        </p:nvGrpSpPr>
        <p:grpSpPr>
          <a:xfrm>
            <a:off x="14826138" y="4782492"/>
            <a:ext cx="2747429" cy="481451"/>
            <a:chOff x="0" y="0"/>
            <a:chExt cx="3663239" cy="641935"/>
          </a:xfrm>
        </p:grpSpPr>
        <p:pic>
          <p:nvPicPr>
            <p:cNvPr id="39" name="Picture 39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0" y="52132"/>
              <a:ext cx="537671" cy="537671"/>
            </a:xfrm>
            <a:prstGeom prst="rect">
              <a:avLst/>
            </a:prstGeom>
          </p:spPr>
        </p:pic>
        <p:sp>
          <p:nvSpPr>
            <p:cNvPr id="40" name="TextBox 40"/>
            <p:cNvSpPr txBox="1"/>
            <p:nvPr/>
          </p:nvSpPr>
          <p:spPr>
            <a:xfrm>
              <a:off x="745364" y="-66675"/>
              <a:ext cx="2917875" cy="7086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479"/>
                </a:lnSpc>
                <a:spcBef>
                  <a:spcPct val="0"/>
                </a:spcBef>
              </a:pPr>
              <a:r>
                <a:rPr lang="en-US" sz="3199">
                  <a:solidFill>
                    <a:srgbClr val="B2B8B7"/>
                  </a:solidFill>
                  <a:latin typeface="Libre Franklin Medium"/>
                </a:rPr>
                <a:t>Recall</a:t>
              </a:r>
            </a:p>
          </p:txBody>
        </p:sp>
      </p:grpSp>
      <p:grpSp>
        <p:nvGrpSpPr>
          <p:cNvPr id="41" name="Group 41"/>
          <p:cNvGrpSpPr/>
          <p:nvPr/>
        </p:nvGrpSpPr>
        <p:grpSpPr>
          <a:xfrm>
            <a:off x="14826138" y="5486568"/>
            <a:ext cx="2747429" cy="481451"/>
            <a:chOff x="0" y="0"/>
            <a:chExt cx="3663239" cy="641935"/>
          </a:xfrm>
        </p:grpSpPr>
        <p:pic>
          <p:nvPicPr>
            <p:cNvPr id="42" name="Picture 42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0" y="52132"/>
              <a:ext cx="537671" cy="537671"/>
            </a:xfrm>
            <a:prstGeom prst="rect">
              <a:avLst/>
            </a:prstGeom>
          </p:spPr>
        </p:pic>
        <p:sp>
          <p:nvSpPr>
            <p:cNvPr id="43" name="TextBox 43"/>
            <p:cNvSpPr txBox="1"/>
            <p:nvPr/>
          </p:nvSpPr>
          <p:spPr>
            <a:xfrm>
              <a:off x="745364" y="-66675"/>
              <a:ext cx="2917875" cy="7086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479"/>
                </a:lnSpc>
                <a:spcBef>
                  <a:spcPct val="0"/>
                </a:spcBef>
              </a:pPr>
              <a:r>
                <a:rPr lang="en-US" sz="3199">
                  <a:solidFill>
                    <a:srgbClr val="B2B8B7"/>
                  </a:solidFill>
                  <a:latin typeface="Libre Franklin Medium"/>
                </a:rPr>
                <a:t>Accuracy</a:t>
              </a:r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498213"/>
            <a:ext cx="1633406" cy="104497"/>
            <a:chOff x="0" y="0"/>
            <a:chExt cx="8933191" cy="571500"/>
          </a:xfrm>
        </p:grpSpPr>
        <p:sp>
          <p:nvSpPr>
            <p:cNvPr id="3" name="Freeform 3"/>
            <p:cNvSpPr/>
            <p:nvPr/>
          </p:nvSpPr>
          <p:spPr>
            <a:xfrm>
              <a:off x="0" y="255270"/>
              <a:ext cx="8933191" cy="69850"/>
            </a:xfrm>
            <a:custGeom>
              <a:avLst/>
              <a:gdLst/>
              <a:ahLst/>
              <a:cxnLst/>
              <a:rect l="l" t="t" r="r" b="b"/>
              <a:pathLst>
                <a:path w="8933191" h="69850">
                  <a:moveTo>
                    <a:pt x="8642362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8933191" y="69850"/>
                  </a:lnTo>
                  <a:lnTo>
                    <a:pt x="8933191" y="0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rgbClr val="000000"/>
              </a:solidFill>
            </a:ln>
          </p:spPr>
        </p:sp>
      </p:grpSp>
      <p:sp>
        <p:nvSpPr>
          <p:cNvPr id="4" name="AutoShape 4"/>
          <p:cNvSpPr/>
          <p:nvPr/>
        </p:nvSpPr>
        <p:spPr>
          <a:xfrm>
            <a:off x="0" y="9258300"/>
            <a:ext cx="18288000" cy="1028700"/>
          </a:xfrm>
          <a:prstGeom prst="rect">
            <a:avLst/>
          </a:prstGeom>
          <a:solidFill>
            <a:srgbClr val="000000"/>
          </a:solidFill>
        </p:spPr>
      </p:sp>
      <p:sp>
        <p:nvSpPr>
          <p:cNvPr id="5" name="AutoShape 5"/>
          <p:cNvSpPr/>
          <p:nvPr/>
        </p:nvSpPr>
        <p:spPr>
          <a:xfrm>
            <a:off x="0" y="-125707"/>
            <a:ext cx="4940843" cy="10287000"/>
          </a:xfrm>
          <a:prstGeom prst="rect">
            <a:avLst/>
          </a:prstGeom>
          <a:solidFill>
            <a:srgbClr val="000000"/>
          </a:solidFill>
        </p:spPr>
      </p:sp>
      <p:sp>
        <p:nvSpPr>
          <p:cNvPr id="6" name="TextBox 6"/>
          <p:cNvSpPr txBox="1"/>
          <p:nvPr/>
        </p:nvSpPr>
        <p:spPr>
          <a:xfrm>
            <a:off x="573422" y="2877028"/>
            <a:ext cx="3724952" cy="9951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075"/>
              </a:lnSpc>
              <a:spcBef>
                <a:spcPct val="0"/>
              </a:spcBef>
            </a:pPr>
            <a:r>
              <a:rPr lang="en-US" sz="2910" dirty="0">
                <a:solidFill>
                  <a:srgbClr val="FFFFFF"/>
                </a:solidFill>
                <a:latin typeface="Hind Guntur Light"/>
              </a:rPr>
              <a:t>Experiment 1: </a:t>
            </a:r>
            <a:r>
              <a:rPr lang="en-US" sz="2910" dirty="0" err="1">
                <a:solidFill>
                  <a:srgbClr val="FFFFFF"/>
                </a:solidFill>
                <a:latin typeface="Hind Guntur Light"/>
              </a:rPr>
              <a:t>WIthout</a:t>
            </a:r>
            <a:r>
              <a:rPr lang="en-US" sz="2910" dirty="0">
                <a:solidFill>
                  <a:srgbClr val="FFFFFF"/>
                </a:solidFill>
                <a:latin typeface="Hind Guntur Light"/>
              </a:rPr>
              <a:t> </a:t>
            </a:r>
            <a:r>
              <a:rPr lang="en-US" sz="2910" dirty="0" err="1">
                <a:solidFill>
                  <a:srgbClr val="FFFFFF"/>
                </a:solidFill>
                <a:latin typeface="Hind Guntur Light"/>
              </a:rPr>
              <a:t>undersampling</a:t>
            </a:r>
            <a:endParaRPr lang="en-US" sz="2910" dirty="0">
              <a:solidFill>
                <a:srgbClr val="FFFFFF"/>
              </a:solidFill>
              <a:latin typeface="Hind Guntur Light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607946" y="1362366"/>
            <a:ext cx="3655904" cy="7099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879"/>
              </a:lnSpc>
              <a:spcBef>
                <a:spcPct val="0"/>
              </a:spcBef>
            </a:pPr>
            <a:r>
              <a:rPr lang="en-US" sz="4199">
                <a:solidFill>
                  <a:srgbClr val="FFFFFF"/>
                </a:solidFill>
                <a:latin typeface="Hind Guntur Bold"/>
              </a:rPr>
              <a:t>Model Training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9678451"/>
            <a:ext cx="4342571" cy="193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79"/>
              </a:lnSpc>
              <a:spcBef>
                <a:spcPct val="0"/>
              </a:spcBef>
            </a:pPr>
            <a:r>
              <a:rPr lang="en-US" sz="1200" spc="180">
                <a:solidFill>
                  <a:srgbClr val="FFFFFF"/>
                </a:solidFill>
                <a:latin typeface="Hind Guntur Medium"/>
              </a:rPr>
              <a:t>A STUDY IN LIVER DISEASES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4339453" y="9678451"/>
            <a:ext cx="2919847" cy="193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680"/>
              </a:lnSpc>
              <a:spcBef>
                <a:spcPct val="0"/>
              </a:spcBef>
            </a:pPr>
            <a:r>
              <a:rPr lang="en-US" sz="1200" spc="180">
                <a:solidFill>
                  <a:srgbClr val="FFFFFF"/>
                </a:solidFill>
                <a:latin typeface="Hind Guntur Medium"/>
              </a:rPr>
              <a:t>LIVERAID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2"/>
          <a:srcRect l="4608"/>
          <a:stretch>
            <a:fillRect/>
          </a:stretch>
        </p:blipFill>
        <p:spPr>
          <a:xfrm>
            <a:off x="5067036" y="3077634"/>
            <a:ext cx="6515397" cy="3880317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1770994" y="3048804"/>
            <a:ext cx="6517006" cy="3937978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5695998" cy="102870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8077200" y="305078"/>
            <a:ext cx="8229600" cy="4661093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1028700" y="1625225"/>
            <a:ext cx="3960999" cy="4346022"/>
            <a:chOff x="0" y="-76200"/>
            <a:chExt cx="5281333" cy="5794696"/>
          </a:xfrm>
        </p:grpSpPr>
        <p:sp>
          <p:nvSpPr>
            <p:cNvPr id="5" name="TextBox 5"/>
            <p:cNvSpPr txBox="1"/>
            <p:nvPr/>
          </p:nvSpPr>
          <p:spPr>
            <a:xfrm>
              <a:off x="20926" y="-76200"/>
              <a:ext cx="5260407" cy="19084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5880"/>
                </a:lnSpc>
                <a:spcBef>
                  <a:spcPct val="0"/>
                </a:spcBef>
              </a:pPr>
              <a:r>
                <a:rPr lang="en-US" sz="4200">
                  <a:solidFill>
                    <a:srgbClr val="000000"/>
                  </a:solidFill>
                  <a:latin typeface="Hind Guntur Bold"/>
                </a:rPr>
                <a:t>Model Perfomance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20925" y="2478943"/>
              <a:ext cx="5039041" cy="15388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479"/>
                </a:lnSpc>
                <a:spcBef>
                  <a:spcPct val="0"/>
                </a:spcBef>
              </a:pPr>
              <a:r>
                <a:rPr lang="en-US" sz="3199" dirty="0">
                  <a:solidFill>
                    <a:srgbClr val="000000"/>
                  </a:solidFill>
                  <a:latin typeface="Hind Guntur Light Bold"/>
                </a:rPr>
                <a:t>F1 Cross Validation vs Test Scores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4658428"/>
              <a:ext cx="4118647" cy="10600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359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000000"/>
                  </a:solidFill>
                  <a:latin typeface="Hind Guntur Light"/>
                </a:rPr>
                <a:t>Experiment 1: WIthout undersampling</a:t>
              </a:r>
            </a:p>
          </p:txBody>
        </p:sp>
      </p:grpSp>
      <p:pic>
        <p:nvPicPr>
          <p:cNvPr id="9" name="Picture 3">
            <a:extLst>
              <a:ext uri="{FF2B5EF4-FFF2-40B4-BE49-F238E27FC236}">
                <a16:creationId xmlns:a16="http://schemas.microsoft.com/office/drawing/2014/main" id="{6B2A9A88-3B9F-4583-9458-BAFB73B68FE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8111927" y="5331221"/>
            <a:ext cx="8160146" cy="430848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5695998" cy="102870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165454" y="2072177"/>
            <a:ext cx="11633992" cy="6142646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1028700" y="1682375"/>
            <a:ext cx="3960999" cy="3753730"/>
            <a:chOff x="0" y="0"/>
            <a:chExt cx="5281333" cy="5004973"/>
          </a:xfrm>
        </p:grpSpPr>
        <p:sp>
          <p:nvSpPr>
            <p:cNvPr id="5" name="TextBox 5"/>
            <p:cNvSpPr txBox="1"/>
            <p:nvPr/>
          </p:nvSpPr>
          <p:spPr>
            <a:xfrm>
              <a:off x="20926" y="-76200"/>
              <a:ext cx="5260407" cy="19084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5880"/>
                </a:lnSpc>
                <a:spcBef>
                  <a:spcPct val="0"/>
                </a:spcBef>
              </a:pPr>
              <a:r>
                <a:rPr lang="en-US" sz="4200">
                  <a:solidFill>
                    <a:srgbClr val="000000"/>
                  </a:solidFill>
                  <a:latin typeface="Hind Guntur Bold"/>
                </a:rPr>
                <a:t>Model Perfomance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20926" y="2478943"/>
              <a:ext cx="5039041" cy="6718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479"/>
                </a:lnSpc>
                <a:spcBef>
                  <a:spcPct val="0"/>
                </a:spcBef>
              </a:pPr>
              <a:r>
                <a:rPr lang="en-US" sz="3199">
                  <a:solidFill>
                    <a:srgbClr val="000000"/>
                  </a:solidFill>
                  <a:latin typeface="Hind Guntur Light Bold"/>
                </a:rPr>
                <a:t>Test F1 Scores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3944905"/>
              <a:ext cx="4118647" cy="10600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359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000000"/>
                  </a:solidFill>
                  <a:latin typeface="Hind Guntur Light"/>
                </a:rPr>
                <a:t>Experiment 1: WIthout undersampling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255452"/>
            <a:ext cx="18288000" cy="1034396"/>
            <a:chOff x="0" y="0"/>
            <a:chExt cx="24384000" cy="1379195"/>
          </a:xfrm>
        </p:grpSpPr>
        <p:sp>
          <p:nvSpPr>
            <p:cNvPr id="3" name="AutoShape 3"/>
            <p:cNvSpPr/>
            <p:nvPr/>
          </p:nvSpPr>
          <p:spPr>
            <a:xfrm>
              <a:off x="0" y="0"/>
              <a:ext cx="24384000" cy="1379195"/>
            </a:xfrm>
            <a:prstGeom prst="rect">
              <a:avLst/>
            </a:prstGeom>
            <a:solidFill>
              <a:srgbClr val="00000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1371600" y="570349"/>
              <a:ext cx="5790095" cy="2518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679"/>
                </a:lnSpc>
                <a:spcBef>
                  <a:spcPct val="0"/>
                </a:spcBef>
              </a:pPr>
              <a:r>
                <a:rPr lang="en-US" sz="1200" spc="180">
                  <a:solidFill>
                    <a:srgbClr val="FFFFFF"/>
                  </a:solidFill>
                  <a:latin typeface="Hind Guntur Medium"/>
                </a:rPr>
                <a:t>A STUDY IN LIVER DISEASES</a:t>
              </a:r>
            </a:p>
          </p:txBody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 t="567" b="567"/>
          <a:stretch>
            <a:fillRect/>
          </a:stretch>
        </p:blipFill>
        <p:spPr>
          <a:xfrm>
            <a:off x="10484100" y="0"/>
            <a:ext cx="7803900" cy="102870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1735849" y="4182094"/>
            <a:ext cx="437576" cy="286871"/>
            <a:chOff x="0" y="0"/>
            <a:chExt cx="871730" cy="571500"/>
          </a:xfrm>
        </p:grpSpPr>
        <p:sp>
          <p:nvSpPr>
            <p:cNvPr id="7" name="Freeform 7"/>
            <p:cNvSpPr/>
            <p:nvPr/>
          </p:nvSpPr>
          <p:spPr>
            <a:xfrm>
              <a:off x="0" y="255270"/>
              <a:ext cx="871730" cy="69850"/>
            </a:xfrm>
            <a:custGeom>
              <a:avLst/>
              <a:gdLst/>
              <a:ahLst/>
              <a:cxnLst/>
              <a:rect l="l" t="t" r="r" b="b"/>
              <a:pathLst>
                <a:path w="871730" h="69850">
                  <a:moveTo>
                    <a:pt x="58090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871730" y="69850"/>
                  </a:lnTo>
                  <a:lnTo>
                    <a:pt x="87173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1735849" y="4757764"/>
            <a:ext cx="437576" cy="286871"/>
            <a:chOff x="0" y="0"/>
            <a:chExt cx="871730" cy="571500"/>
          </a:xfrm>
        </p:grpSpPr>
        <p:sp>
          <p:nvSpPr>
            <p:cNvPr id="9" name="Freeform 9"/>
            <p:cNvSpPr/>
            <p:nvPr/>
          </p:nvSpPr>
          <p:spPr>
            <a:xfrm>
              <a:off x="0" y="255270"/>
              <a:ext cx="871730" cy="69850"/>
            </a:xfrm>
            <a:custGeom>
              <a:avLst/>
              <a:gdLst/>
              <a:ahLst/>
              <a:cxnLst/>
              <a:rect l="l" t="t" r="r" b="b"/>
              <a:pathLst>
                <a:path w="871730" h="69850">
                  <a:moveTo>
                    <a:pt x="58090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871730" y="69850"/>
                  </a:lnTo>
                  <a:lnTo>
                    <a:pt x="87173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1735849" y="5333435"/>
            <a:ext cx="437576" cy="286871"/>
            <a:chOff x="0" y="0"/>
            <a:chExt cx="871730" cy="571500"/>
          </a:xfrm>
        </p:grpSpPr>
        <p:sp>
          <p:nvSpPr>
            <p:cNvPr id="11" name="Freeform 11"/>
            <p:cNvSpPr/>
            <p:nvPr/>
          </p:nvSpPr>
          <p:spPr>
            <a:xfrm>
              <a:off x="0" y="255270"/>
              <a:ext cx="871730" cy="69850"/>
            </a:xfrm>
            <a:custGeom>
              <a:avLst/>
              <a:gdLst/>
              <a:ahLst/>
              <a:cxnLst/>
              <a:rect l="l" t="t" r="r" b="b"/>
              <a:pathLst>
                <a:path w="871730" h="69850">
                  <a:moveTo>
                    <a:pt x="58090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871730" y="69850"/>
                  </a:lnTo>
                  <a:lnTo>
                    <a:pt x="87173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1735849" y="5909105"/>
            <a:ext cx="437576" cy="286871"/>
            <a:chOff x="0" y="0"/>
            <a:chExt cx="871730" cy="571500"/>
          </a:xfrm>
        </p:grpSpPr>
        <p:sp>
          <p:nvSpPr>
            <p:cNvPr id="13" name="Freeform 13"/>
            <p:cNvSpPr/>
            <p:nvPr/>
          </p:nvSpPr>
          <p:spPr>
            <a:xfrm>
              <a:off x="0" y="255270"/>
              <a:ext cx="871730" cy="69850"/>
            </a:xfrm>
            <a:custGeom>
              <a:avLst/>
              <a:gdLst/>
              <a:ahLst/>
              <a:cxnLst/>
              <a:rect l="l" t="t" r="r" b="b"/>
              <a:pathLst>
                <a:path w="871730" h="69850">
                  <a:moveTo>
                    <a:pt x="58090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871730" y="69850"/>
                  </a:lnTo>
                  <a:lnTo>
                    <a:pt x="87173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4" name="TextBox 14"/>
          <p:cNvSpPr txBox="1"/>
          <p:nvPr/>
        </p:nvSpPr>
        <p:spPr>
          <a:xfrm>
            <a:off x="2658650" y="4067794"/>
            <a:ext cx="1718911" cy="22355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59"/>
              </a:lnSpc>
            </a:pPr>
            <a:r>
              <a:rPr lang="en-US" sz="2100">
                <a:solidFill>
                  <a:srgbClr val="FFFFFF"/>
                </a:solidFill>
                <a:latin typeface="Hind Guntur Light"/>
              </a:rPr>
              <a:t>Introduction</a:t>
            </a:r>
          </a:p>
          <a:p>
            <a:pPr>
              <a:lnSpc>
                <a:spcPts val="3759"/>
              </a:lnSpc>
            </a:pPr>
            <a:r>
              <a:rPr lang="en-US" sz="2100">
                <a:solidFill>
                  <a:srgbClr val="FFFFFF"/>
                </a:solidFill>
                <a:latin typeface="Hind Guntur Light"/>
              </a:rPr>
              <a:t>Project Goals</a:t>
            </a:r>
          </a:p>
          <a:p>
            <a:pPr>
              <a:lnSpc>
                <a:spcPts val="3759"/>
              </a:lnSpc>
            </a:pPr>
            <a:r>
              <a:rPr lang="en-US" sz="2100">
                <a:solidFill>
                  <a:srgbClr val="FFFFFF"/>
                </a:solidFill>
                <a:latin typeface="Hind Guntur Light"/>
              </a:rPr>
              <a:t>Data Overview</a:t>
            </a:r>
          </a:p>
          <a:p>
            <a:pPr>
              <a:lnSpc>
                <a:spcPts val="3759"/>
              </a:lnSpc>
            </a:pPr>
            <a:r>
              <a:rPr lang="en-US" sz="2100">
                <a:solidFill>
                  <a:srgbClr val="FFFFFF"/>
                </a:solidFill>
                <a:latin typeface="Hind Guntur Light"/>
              </a:rPr>
              <a:t>Data Modelling</a:t>
            </a:r>
          </a:p>
          <a:p>
            <a:pPr>
              <a:lnSpc>
                <a:spcPts val="3759"/>
              </a:lnSpc>
            </a:pPr>
            <a:r>
              <a:rPr lang="en-US" sz="2100">
                <a:solidFill>
                  <a:srgbClr val="FFFFFF"/>
                </a:solidFill>
                <a:latin typeface="Hind Guntur Light"/>
              </a:rPr>
              <a:t>Conclusion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1735849" y="2069151"/>
            <a:ext cx="7787595" cy="1174614"/>
            <a:chOff x="0" y="0"/>
            <a:chExt cx="10383460" cy="1566152"/>
          </a:xfrm>
        </p:grpSpPr>
        <p:sp>
          <p:nvSpPr>
            <p:cNvPr id="16" name="TextBox 16"/>
            <p:cNvSpPr txBox="1"/>
            <p:nvPr/>
          </p:nvSpPr>
          <p:spPr>
            <a:xfrm>
              <a:off x="0" y="-76200"/>
              <a:ext cx="10383460" cy="921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5879"/>
                </a:lnSpc>
                <a:spcBef>
                  <a:spcPct val="0"/>
                </a:spcBef>
              </a:pPr>
              <a:r>
                <a:rPr lang="en-US" sz="4199" u="none">
                  <a:solidFill>
                    <a:srgbClr val="FFFFFF"/>
                  </a:solidFill>
                  <a:latin typeface="Hind Guntur Bold"/>
                </a:rPr>
                <a:t>Points for discussion: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958921"/>
              <a:ext cx="4348033" cy="6072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075"/>
                </a:lnSpc>
                <a:spcBef>
                  <a:spcPct val="0"/>
                </a:spcBef>
              </a:pPr>
              <a:r>
                <a:rPr lang="en-US" sz="2910" u="none">
                  <a:solidFill>
                    <a:srgbClr val="FFFFFF"/>
                  </a:solidFill>
                  <a:latin typeface="Hind Guntur Light"/>
                </a:rPr>
                <a:t>Topics and highlights</a:t>
              </a:r>
            </a:p>
          </p:txBody>
        </p:sp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3"/>
          <a:srcRect t="89545" b="567"/>
          <a:stretch>
            <a:fillRect/>
          </a:stretch>
        </p:blipFill>
        <p:spPr>
          <a:xfrm>
            <a:off x="10484100" y="9258300"/>
            <a:ext cx="7803900" cy="10287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14339453" y="9666303"/>
            <a:ext cx="2919847" cy="193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680"/>
              </a:lnSpc>
              <a:spcBef>
                <a:spcPct val="0"/>
              </a:spcBef>
            </a:pPr>
            <a:r>
              <a:rPr lang="en-US" sz="1200" spc="180">
                <a:solidFill>
                  <a:srgbClr val="FFFFFF"/>
                </a:solidFill>
                <a:latin typeface="Hind Guntur Medium"/>
              </a:rPr>
              <a:t>LIVERAID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10484100" y="4848580"/>
            <a:ext cx="457783" cy="969709"/>
            <a:chOff x="0" y="0"/>
            <a:chExt cx="610378" cy="1292945"/>
          </a:xfrm>
        </p:grpSpPr>
        <p:sp>
          <p:nvSpPr>
            <p:cNvPr id="21" name="AutoShape 21"/>
            <p:cNvSpPr/>
            <p:nvPr/>
          </p:nvSpPr>
          <p:spPr>
            <a:xfrm>
              <a:off x="0" y="0"/>
              <a:ext cx="610378" cy="625333"/>
            </a:xfrm>
            <a:prstGeom prst="rect">
              <a:avLst/>
            </a:prstGeom>
            <a:solidFill>
              <a:srgbClr val="FFFFFF">
                <a:alpha val="19607"/>
              </a:srgbClr>
            </a:solidFill>
          </p:spPr>
        </p:sp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 rot="-10800000">
              <a:off x="171099" y="229084"/>
              <a:ext cx="268179" cy="167165"/>
            </a:xfrm>
            <a:prstGeom prst="rect">
              <a:avLst/>
            </a:prstGeom>
          </p:spPr>
        </p:pic>
        <p:sp>
          <p:nvSpPr>
            <p:cNvPr id="23" name="AutoShape 23"/>
            <p:cNvSpPr/>
            <p:nvPr/>
          </p:nvSpPr>
          <p:spPr>
            <a:xfrm rot="-10800000">
              <a:off x="0" y="667612"/>
              <a:ext cx="610378" cy="625333"/>
            </a:xfrm>
            <a:prstGeom prst="rect">
              <a:avLst/>
            </a:prstGeom>
            <a:solidFill>
              <a:srgbClr val="FFFFFF">
                <a:alpha val="19607"/>
              </a:srgbClr>
            </a:solidFill>
          </p:spPr>
        </p:sp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171099" y="896696"/>
              <a:ext cx="268179" cy="16716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5695998" cy="102870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242739" y="1394472"/>
            <a:ext cx="11016561" cy="7498056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1028700" y="1682375"/>
            <a:ext cx="3960999" cy="4288872"/>
            <a:chOff x="0" y="0"/>
            <a:chExt cx="5281333" cy="5718496"/>
          </a:xfrm>
        </p:grpSpPr>
        <p:sp>
          <p:nvSpPr>
            <p:cNvPr id="5" name="TextBox 5"/>
            <p:cNvSpPr txBox="1"/>
            <p:nvPr/>
          </p:nvSpPr>
          <p:spPr>
            <a:xfrm>
              <a:off x="20926" y="-76200"/>
              <a:ext cx="5260407" cy="19084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5880"/>
                </a:lnSpc>
                <a:spcBef>
                  <a:spcPct val="0"/>
                </a:spcBef>
              </a:pPr>
              <a:r>
                <a:rPr lang="en-US" sz="4200">
                  <a:solidFill>
                    <a:srgbClr val="000000"/>
                  </a:solidFill>
                  <a:latin typeface="Hind Guntur Bold"/>
                </a:rPr>
                <a:t>Model Perfomance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20926" y="2478943"/>
              <a:ext cx="5039041" cy="13853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479"/>
                </a:lnSpc>
                <a:spcBef>
                  <a:spcPct val="0"/>
                </a:spcBef>
              </a:pPr>
              <a:r>
                <a:rPr lang="en-US" sz="3199">
                  <a:solidFill>
                    <a:srgbClr val="000000"/>
                  </a:solidFill>
                  <a:latin typeface="Hind Guntur Light Bold"/>
                </a:rPr>
                <a:t>Optimized Test F1 Scores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4658428"/>
              <a:ext cx="4118647" cy="10600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359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000000"/>
                  </a:solidFill>
                  <a:latin typeface="Hind Guntur Light"/>
                </a:rPr>
                <a:t>Experiment 1: WIthout undersampling</a:t>
              </a:r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5695998" cy="102870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468311" y="1442504"/>
            <a:ext cx="11079111" cy="7401993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1028700" y="1682375"/>
            <a:ext cx="3960999" cy="3753730"/>
            <a:chOff x="0" y="0"/>
            <a:chExt cx="5281333" cy="5004973"/>
          </a:xfrm>
        </p:grpSpPr>
        <p:sp>
          <p:nvSpPr>
            <p:cNvPr id="5" name="TextBox 5"/>
            <p:cNvSpPr txBox="1"/>
            <p:nvPr/>
          </p:nvSpPr>
          <p:spPr>
            <a:xfrm>
              <a:off x="20926" y="-76200"/>
              <a:ext cx="5260407" cy="19084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5880"/>
                </a:lnSpc>
                <a:spcBef>
                  <a:spcPct val="0"/>
                </a:spcBef>
              </a:pPr>
              <a:r>
                <a:rPr lang="en-US" sz="4200">
                  <a:solidFill>
                    <a:srgbClr val="000000"/>
                  </a:solidFill>
                  <a:latin typeface="Hind Guntur Bold"/>
                </a:rPr>
                <a:t>Model Perfomance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20926" y="2478943"/>
              <a:ext cx="5039041" cy="6718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479"/>
                </a:lnSpc>
                <a:spcBef>
                  <a:spcPct val="0"/>
                </a:spcBef>
              </a:pPr>
              <a:r>
                <a:rPr lang="en-US" sz="3199">
                  <a:solidFill>
                    <a:srgbClr val="000000"/>
                  </a:solidFill>
                  <a:latin typeface="Hind Guntur Light Bold"/>
                </a:rPr>
                <a:t>Undersampled F1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3944905"/>
              <a:ext cx="4118647" cy="10600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359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000000"/>
                  </a:solidFill>
                  <a:latin typeface="Hind Guntur Light"/>
                </a:rPr>
                <a:t>Experiment 2: With undersampling</a:t>
              </a:r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5824078" cy="10287000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3" name="Group 3"/>
          <p:cNvGrpSpPr/>
          <p:nvPr/>
        </p:nvGrpSpPr>
        <p:grpSpPr>
          <a:xfrm>
            <a:off x="7600256" y="4734560"/>
            <a:ext cx="4109158" cy="2816860"/>
            <a:chOff x="0" y="0"/>
            <a:chExt cx="5478877" cy="3755813"/>
          </a:xfrm>
        </p:grpSpPr>
        <p:sp>
          <p:nvSpPr>
            <p:cNvPr id="4" name="TextBox 4"/>
            <p:cNvSpPr txBox="1"/>
            <p:nvPr/>
          </p:nvSpPr>
          <p:spPr>
            <a:xfrm>
              <a:off x="0" y="-57150"/>
              <a:ext cx="5428077" cy="12831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19"/>
                </a:lnSpc>
              </a:pPr>
              <a:r>
                <a:rPr lang="en-US" sz="2800">
                  <a:solidFill>
                    <a:srgbClr val="FFFFFF"/>
                  </a:solidFill>
                  <a:latin typeface="Libre Franklin Light"/>
                </a:rPr>
                <a:t>Feature Improvements, Selection, Elimination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797473"/>
              <a:ext cx="5478877" cy="19583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r>
                <a:rPr lang="en-US" sz="2100" spc="21">
                  <a:solidFill>
                    <a:srgbClr val="FFFFFF"/>
                  </a:solidFill>
                  <a:latin typeface="Libre Franklin Light"/>
                </a:rPr>
                <a:t>Due to the data limitation that we have, having additional features would greatly increase  our model's performance.</a:t>
              </a: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2781856" y="4677410"/>
            <a:ext cx="4071058" cy="976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en-US" sz="2800">
                <a:solidFill>
                  <a:srgbClr val="FFFFFF"/>
                </a:solidFill>
                <a:latin typeface="Libre Franklin Light"/>
              </a:rPr>
              <a:t>Predict Probablity of having the disease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781856" y="6073140"/>
            <a:ext cx="4109158" cy="1851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 spc="21">
                <a:solidFill>
                  <a:srgbClr val="FFFFFF"/>
                </a:solidFill>
                <a:latin typeface="Libre Franklin Light"/>
              </a:rPr>
              <a:t>In addition to predict whether a person is sick or not. It would be good to include models that gives the probability(%) or having liver disease.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7169785"/>
            <a:ext cx="3213127" cy="20885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320"/>
              </a:lnSpc>
            </a:pPr>
            <a:r>
              <a:rPr lang="en-US" sz="6400">
                <a:solidFill>
                  <a:srgbClr val="000000"/>
                </a:solidFill>
                <a:latin typeface="Libre Franklin Medium Bold"/>
              </a:rPr>
              <a:t>Future Work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600256" y="3101857"/>
            <a:ext cx="1035117" cy="1276489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2781856" y="3101857"/>
            <a:ext cx="847639" cy="13671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498213"/>
            <a:ext cx="1633406" cy="104497"/>
            <a:chOff x="0" y="0"/>
            <a:chExt cx="8933191" cy="571500"/>
          </a:xfrm>
        </p:grpSpPr>
        <p:sp>
          <p:nvSpPr>
            <p:cNvPr id="3" name="Freeform 3"/>
            <p:cNvSpPr/>
            <p:nvPr/>
          </p:nvSpPr>
          <p:spPr>
            <a:xfrm>
              <a:off x="0" y="255270"/>
              <a:ext cx="8933191" cy="69850"/>
            </a:xfrm>
            <a:custGeom>
              <a:avLst/>
              <a:gdLst/>
              <a:ahLst/>
              <a:cxnLst/>
              <a:rect l="l" t="t" r="r" b="b"/>
              <a:pathLst>
                <a:path w="8933191" h="69850">
                  <a:moveTo>
                    <a:pt x="8642362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8933191" y="69850"/>
                  </a:lnTo>
                  <a:lnTo>
                    <a:pt x="8933191" y="0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rgbClr val="000000"/>
              </a:solidFill>
            </a:ln>
          </p:spPr>
        </p:sp>
      </p:grpSp>
      <p:grpSp>
        <p:nvGrpSpPr>
          <p:cNvPr id="4" name="Group 4"/>
          <p:cNvGrpSpPr/>
          <p:nvPr/>
        </p:nvGrpSpPr>
        <p:grpSpPr>
          <a:xfrm>
            <a:off x="8054458" y="2109378"/>
            <a:ext cx="437576" cy="286871"/>
            <a:chOff x="0" y="0"/>
            <a:chExt cx="871730" cy="571500"/>
          </a:xfrm>
        </p:grpSpPr>
        <p:sp>
          <p:nvSpPr>
            <p:cNvPr id="5" name="Freeform 5"/>
            <p:cNvSpPr/>
            <p:nvPr/>
          </p:nvSpPr>
          <p:spPr>
            <a:xfrm>
              <a:off x="0" y="255270"/>
              <a:ext cx="871730" cy="69850"/>
            </a:xfrm>
            <a:custGeom>
              <a:avLst/>
              <a:gdLst/>
              <a:ahLst/>
              <a:cxnLst/>
              <a:rect l="l" t="t" r="r" b="b"/>
              <a:pathLst>
                <a:path w="871730" h="69850">
                  <a:moveTo>
                    <a:pt x="58090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871730" y="69850"/>
                  </a:lnTo>
                  <a:lnTo>
                    <a:pt x="87173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6858000" cy="102870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4339453" y="9681299"/>
            <a:ext cx="2919847" cy="1879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680"/>
              </a:lnSpc>
              <a:spcBef>
                <a:spcPct val="0"/>
              </a:spcBef>
            </a:pPr>
            <a:r>
              <a:rPr lang="en-US" sz="1200" spc="180">
                <a:solidFill>
                  <a:srgbClr val="FFFFFF"/>
                </a:solidFill>
                <a:latin typeface="Hind Guntur Medium"/>
              </a:rPr>
              <a:t>DEFEATING COVID-19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rcRect t="55221"/>
          <a:stretch>
            <a:fillRect/>
          </a:stretch>
        </p:blipFill>
        <p:spPr>
          <a:xfrm>
            <a:off x="-137616" y="5588203"/>
            <a:ext cx="6995616" cy="4698797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028700" y="6277035"/>
            <a:ext cx="5291650" cy="10899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960"/>
              </a:lnSpc>
              <a:spcBef>
                <a:spcPct val="0"/>
              </a:spcBef>
            </a:pPr>
            <a:r>
              <a:rPr lang="en-US" sz="6400">
                <a:solidFill>
                  <a:srgbClr val="FFFFFF"/>
                </a:solidFill>
                <a:latin typeface="Hind Guntur Bold"/>
              </a:rPr>
              <a:t>Conclusion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8889814" y="2062099"/>
            <a:ext cx="7251333" cy="2227305"/>
            <a:chOff x="0" y="-57149"/>
            <a:chExt cx="9668444" cy="2969740"/>
          </a:xfrm>
        </p:grpSpPr>
        <p:sp>
          <p:nvSpPr>
            <p:cNvPr id="11" name="TextBox 11"/>
            <p:cNvSpPr txBox="1"/>
            <p:nvPr/>
          </p:nvSpPr>
          <p:spPr>
            <a:xfrm>
              <a:off x="0" y="1682227"/>
              <a:ext cx="9668444" cy="123036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519"/>
                </a:lnSpc>
                <a:spcBef>
                  <a:spcPct val="0"/>
                </a:spcBef>
              </a:pPr>
              <a:r>
                <a:rPr lang="en-US" sz="1799">
                  <a:solidFill>
                    <a:srgbClr val="000000"/>
                  </a:solidFill>
                  <a:latin typeface="Hind Guntur Light"/>
                </a:rPr>
                <a:t>Hyper-parameter tuning  helped us address insufficient and imbalanced data problems that we had and it also improved how our models performed.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57149"/>
              <a:ext cx="9668444" cy="14020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075"/>
                </a:lnSpc>
                <a:spcBef>
                  <a:spcPct val="0"/>
                </a:spcBef>
              </a:pPr>
              <a:r>
                <a:rPr lang="en-US" sz="2910" dirty="0">
                  <a:solidFill>
                    <a:srgbClr val="000000"/>
                  </a:solidFill>
                  <a:latin typeface="Hind Guntur Light Bold"/>
                </a:rPr>
                <a:t>Hyperparameter Tuning Helps Improve Models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6692642" y="958661"/>
            <a:ext cx="566658" cy="140078"/>
            <a:chOff x="0" y="0"/>
            <a:chExt cx="2055017" cy="508000"/>
          </a:xfrm>
        </p:grpSpPr>
        <p:sp>
          <p:nvSpPr>
            <p:cNvPr id="14" name="Freeform 14"/>
            <p:cNvSpPr/>
            <p:nvPr/>
          </p:nvSpPr>
          <p:spPr>
            <a:xfrm>
              <a:off x="0" y="215900"/>
              <a:ext cx="1759108" cy="76200"/>
            </a:xfrm>
            <a:custGeom>
              <a:avLst/>
              <a:gdLst/>
              <a:ahLst/>
              <a:cxnLst/>
              <a:rect l="l" t="t" r="r" b="b"/>
              <a:pathLst>
                <a:path w="1759108" h="76200">
                  <a:moveTo>
                    <a:pt x="0" y="0"/>
                  </a:moveTo>
                  <a:lnTo>
                    <a:pt x="1759108" y="0"/>
                  </a:lnTo>
                  <a:lnTo>
                    <a:pt x="1759108" y="76200"/>
                  </a:lnTo>
                  <a:lnTo>
                    <a:pt x="0" y="7620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1680367" y="1270"/>
              <a:ext cx="374650" cy="505460"/>
            </a:xfrm>
            <a:custGeom>
              <a:avLst/>
              <a:gdLst/>
              <a:ahLst/>
              <a:cxnLst/>
              <a:rect l="l" t="t" r="r" b="b"/>
              <a:pathLst>
                <a:path w="374650" h="505460">
                  <a:moveTo>
                    <a:pt x="0" y="505460"/>
                  </a:moveTo>
                  <a:lnTo>
                    <a:pt x="0" y="0"/>
                  </a:lnTo>
                  <a:lnTo>
                    <a:pt x="374650" y="2527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6" name="Group 16"/>
          <p:cNvGrpSpPr/>
          <p:nvPr/>
        </p:nvGrpSpPr>
        <p:grpSpPr>
          <a:xfrm>
            <a:off x="17738069" y="4377895"/>
            <a:ext cx="137109" cy="1531210"/>
            <a:chOff x="0" y="0"/>
            <a:chExt cx="182813" cy="2041614"/>
          </a:xfrm>
        </p:grpSpPr>
        <p:grpSp>
          <p:nvGrpSpPr>
            <p:cNvPr id="17" name="Group 17"/>
            <p:cNvGrpSpPr/>
            <p:nvPr/>
          </p:nvGrpSpPr>
          <p:grpSpPr>
            <a:xfrm>
              <a:off x="0" y="0"/>
              <a:ext cx="182813" cy="182813"/>
              <a:chOff x="0" y="0"/>
              <a:chExt cx="6350000" cy="63500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19" name="Group 19"/>
            <p:cNvGrpSpPr/>
            <p:nvPr/>
          </p:nvGrpSpPr>
          <p:grpSpPr>
            <a:xfrm>
              <a:off x="54844" y="603296"/>
              <a:ext cx="73125" cy="73125"/>
              <a:chOff x="0" y="0"/>
              <a:chExt cx="6350000" cy="635000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21" name="Group 21"/>
            <p:cNvGrpSpPr/>
            <p:nvPr/>
          </p:nvGrpSpPr>
          <p:grpSpPr>
            <a:xfrm>
              <a:off x="54844" y="1052780"/>
              <a:ext cx="73125" cy="73125"/>
              <a:chOff x="0" y="0"/>
              <a:chExt cx="6350000" cy="63500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23" name="Group 23"/>
            <p:cNvGrpSpPr/>
            <p:nvPr/>
          </p:nvGrpSpPr>
          <p:grpSpPr>
            <a:xfrm>
              <a:off x="54844" y="1508421"/>
              <a:ext cx="73125" cy="73125"/>
              <a:chOff x="0" y="0"/>
              <a:chExt cx="6350000" cy="6350000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25" name="Group 25"/>
            <p:cNvGrpSpPr/>
            <p:nvPr/>
          </p:nvGrpSpPr>
          <p:grpSpPr>
            <a:xfrm>
              <a:off x="54844" y="1968489"/>
              <a:ext cx="73125" cy="73125"/>
              <a:chOff x="0" y="0"/>
              <a:chExt cx="6350000" cy="6350000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</p:grpSp>
      <p:grpSp>
        <p:nvGrpSpPr>
          <p:cNvPr id="27" name="Group 27"/>
          <p:cNvGrpSpPr/>
          <p:nvPr/>
        </p:nvGrpSpPr>
        <p:grpSpPr>
          <a:xfrm>
            <a:off x="8054458" y="4382312"/>
            <a:ext cx="437576" cy="286871"/>
            <a:chOff x="0" y="0"/>
            <a:chExt cx="871730" cy="571500"/>
          </a:xfrm>
        </p:grpSpPr>
        <p:sp>
          <p:nvSpPr>
            <p:cNvPr id="28" name="Freeform 28"/>
            <p:cNvSpPr/>
            <p:nvPr/>
          </p:nvSpPr>
          <p:spPr>
            <a:xfrm>
              <a:off x="0" y="255270"/>
              <a:ext cx="871730" cy="69850"/>
            </a:xfrm>
            <a:custGeom>
              <a:avLst/>
              <a:gdLst/>
              <a:ahLst/>
              <a:cxnLst/>
              <a:rect l="l" t="t" r="r" b="b"/>
              <a:pathLst>
                <a:path w="871730" h="69850">
                  <a:moveTo>
                    <a:pt x="58090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871730" y="69850"/>
                  </a:lnTo>
                  <a:lnTo>
                    <a:pt x="87173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29" name="Group 29"/>
          <p:cNvGrpSpPr/>
          <p:nvPr/>
        </p:nvGrpSpPr>
        <p:grpSpPr>
          <a:xfrm>
            <a:off x="8054458" y="6547717"/>
            <a:ext cx="437576" cy="286871"/>
            <a:chOff x="0" y="0"/>
            <a:chExt cx="871730" cy="571500"/>
          </a:xfrm>
        </p:grpSpPr>
        <p:sp>
          <p:nvSpPr>
            <p:cNvPr id="30" name="Freeform 30"/>
            <p:cNvSpPr/>
            <p:nvPr/>
          </p:nvSpPr>
          <p:spPr>
            <a:xfrm>
              <a:off x="0" y="255270"/>
              <a:ext cx="871730" cy="69850"/>
            </a:xfrm>
            <a:custGeom>
              <a:avLst/>
              <a:gdLst/>
              <a:ahLst/>
              <a:cxnLst/>
              <a:rect l="l" t="t" r="r" b="b"/>
              <a:pathLst>
                <a:path w="871730" h="69850">
                  <a:moveTo>
                    <a:pt x="58090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871730" y="69850"/>
                  </a:lnTo>
                  <a:lnTo>
                    <a:pt x="87173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31" name="Group 31"/>
          <p:cNvGrpSpPr/>
          <p:nvPr/>
        </p:nvGrpSpPr>
        <p:grpSpPr>
          <a:xfrm>
            <a:off x="8889814" y="6543300"/>
            <a:ext cx="7104675" cy="1882530"/>
            <a:chOff x="0" y="0"/>
            <a:chExt cx="9472900" cy="2510040"/>
          </a:xfrm>
        </p:grpSpPr>
        <p:sp>
          <p:nvSpPr>
            <p:cNvPr id="32" name="TextBox 32"/>
            <p:cNvSpPr txBox="1"/>
            <p:nvPr/>
          </p:nvSpPr>
          <p:spPr>
            <a:xfrm>
              <a:off x="0" y="1682227"/>
              <a:ext cx="9472900" cy="8278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519"/>
                </a:lnSpc>
                <a:spcBef>
                  <a:spcPct val="0"/>
                </a:spcBef>
              </a:pPr>
              <a:r>
                <a:rPr lang="en-US" sz="1799">
                  <a:solidFill>
                    <a:srgbClr val="000000"/>
                  </a:solidFill>
                  <a:latin typeface="Hind Guntur Light"/>
                </a:rPr>
                <a:t>Ou</a:t>
              </a:r>
              <a:r>
                <a:rPr lang="en-US" sz="1799" u="none">
                  <a:solidFill>
                    <a:srgbClr val="000000"/>
                  </a:solidFill>
                  <a:latin typeface="Hind Guntur Light"/>
                </a:rPr>
                <a:t>r model only aims to aid a diagnosis of a liver disease., a proper diagnosis by medical professional is still required.</a:t>
              </a:r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0" y="-57150"/>
              <a:ext cx="9472900" cy="13012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075"/>
                </a:lnSpc>
                <a:spcBef>
                  <a:spcPct val="0"/>
                </a:spcBef>
              </a:pPr>
              <a:r>
                <a:rPr lang="en-US" sz="2910">
                  <a:solidFill>
                    <a:srgbClr val="000000"/>
                  </a:solidFill>
                  <a:latin typeface="Hind Guntur Light Bold"/>
                </a:rPr>
                <a:t>Our model does not replace a proper medical diagnosis</a:t>
              </a:r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8889814" y="4453983"/>
            <a:ext cx="7104675" cy="1379033"/>
            <a:chOff x="0" y="0"/>
            <a:chExt cx="9472900" cy="1838711"/>
          </a:xfrm>
        </p:grpSpPr>
        <p:sp>
          <p:nvSpPr>
            <p:cNvPr id="35" name="TextBox 35"/>
            <p:cNvSpPr txBox="1"/>
            <p:nvPr/>
          </p:nvSpPr>
          <p:spPr>
            <a:xfrm>
              <a:off x="0" y="1010898"/>
              <a:ext cx="9472900" cy="8278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519"/>
                </a:lnSpc>
                <a:spcBef>
                  <a:spcPct val="0"/>
                </a:spcBef>
              </a:pPr>
              <a:r>
                <a:rPr lang="en-US" sz="1799">
                  <a:solidFill>
                    <a:srgbClr val="000000"/>
                  </a:solidFill>
                  <a:latin typeface="Hind Guntur Light"/>
                </a:rPr>
                <a:t>After several experiments, Voting Classifier is the best model with 85% of F1 Score.</a:t>
              </a:r>
            </a:p>
          </p:txBody>
        </p:sp>
        <p:sp>
          <p:nvSpPr>
            <p:cNvPr id="36" name="TextBox 36"/>
            <p:cNvSpPr txBox="1"/>
            <p:nvPr/>
          </p:nvSpPr>
          <p:spPr>
            <a:xfrm>
              <a:off x="0" y="-57150"/>
              <a:ext cx="9472900" cy="6299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075"/>
                </a:lnSpc>
                <a:spcBef>
                  <a:spcPct val="0"/>
                </a:spcBef>
              </a:pPr>
              <a:r>
                <a:rPr lang="en-US" sz="2910" dirty="0">
                  <a:solidFill>
                    <a:srgbClr val="000000"/>
                  </a:solidFill>
                  <a:latin typeface="Hind Guntur Light Bold"/>
                </a:rPr>
                <a:t>Voting Classifier is the best model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262670" y="4362504"/>
            <a:ext cx="5010231" cy="9753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80"/>
              </a:lnSpc>
            </a:pPr>
            <a:r>
              <a:rPr lang="en-US" sz="6400">
                <a:solidFill>
                  <a:srgbClr val="000000"/>
                </a:solidFill>
                <a:latin typeface="Libre Franklin Medium Bold"/>
              </a:rPr>
              <a:t>Questions?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2444785" y="5406421"/>
            <a:ext cx="4828117" cy="9430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800" spc="420">
                <a:solidFill>
                  <a:srgbClr val="000000"/>
                </a:solidFill>
                <a:latin typeface="Hind Guntur Medium"/>
              </a:rPr>
              <a:t>JUAN MIGUEL TRINIDAD</a:t>
            </a:r>
          </a:p>
          <a:p>
            <a:pPr algn="r">
              <a:lnSpc>
                <a:spcPts val="3919"/>
              </a:lnSpc>
              <a:spcBef>
                <a:spcPct val="0"/>
              </a:spcBef>
            </a:pPr>
            <a:r>
              <a:rPr lang="en-US" sz="2800" spc="420">
                <a:solidFill>
                  <a:srgbClr val="000000"/>
                </a:solidFill>
                <a:latin typeface="Hind Guntur Medium"/>
              </a:rPr>
              <a:t>JONATHAN MUSNI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262670" y="4362504"/>
            <a:ext cx="5010231" cy="9753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80"/>
              </a:lnSpc>
            </a:pPr>
            <a:r>
              <a:rPr lang="en-US" sz="6400">
                <a:solidFill>
                  <a:srgbClr val="000000"/>
                </a:solidFill>
                <a:latin typeface="Libre Franklin Medium Bold"/>
              </a:rPr>
              <a:t>Questions?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2444785" y="5406421"/>
            <a:ext cx="4828117" cy="9430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800" spc="420">
                <a:solidFill>
                  <a:srgbClr val="000000"/>
                </a:solidFill>
                <a:latin typeface="Hind Guntur Medium"/>
              </a:rPr>
              <a:t>JUAN MIGUEL TRINIDAD</a:t>
            </a:r>
          </a:p>
          <a:p>
            <a:pPr algn="r">
              <a:lnSpc>
                <a:spcPts val="3919"/>
              </a:lnSpc>
              <a:spcBef>
                <a:spcPct val="0"/>
              </a:spcBef>
            </a:pPr>
            <a:r>
              <a:rPr lang="en-US" sz="2800" spc="420">
                <a:solidFill>
                  <a:srgbClr val="000000"/>
                </a:solidFill>
                <a:latin typeface="Hind Guntur Medium"/>
              </a:rPr>
              <a:t>JONATHAN MUSNI</a:t>
            </a:r>
          </a:p>
        </p:txBody>
      </p:sp>
    </p:spTree>
    <p:extLst>
      <p:ext uri="{BB962C8B-B14F-4D97-AF65-F5344CB8AC3E}">
        <p14:creationId xmlns:p14="http://schemas.microsoft.com/office/powerpoint/2010/main" val="39615478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t="16250" b="8750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l="19196" t="30703" r="23520" b="27524"/>
          <a:stretch>
            <a:fillRect/>
          </a:stretch>
        </p:blipFill>
        <p:spPr>
          <a:xfrm>
            <a:off x="3948547" y="2302096"/>
            <a:ext cx="10390907" cy="5682808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7346548" y="4247058"/>
            <a:ext cx="3359729" cy="7099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879"/>
              </a:lnSpc>
              <a:spcBef>
                <a:spcPct val="0"/>
              </a:spcBef>
            </a:pPr>
            <a:r>
              <a:rPr lang="en-US" sz="4199">
                <a:solidFill>
                  <a:srgbClr val="FFFFFF"/>
                </a:solidFill>
                <a:latin typeface="Hind Guntur Bold"/>
              </a:rPr>
              <a:t>Liver Diseases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211156" y="5017412"/>
            <a:ext cx="7630512" cy="9951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075"/>
              </a:lnSpc>
              <a:spcBef>
                <a:spcPct val="0"/>
              </a:spcBef>
            </a:pPr>
            <a:r>
              <a:rPr lang="en-US" sz="2910" u="none">
                <a:solidFill>
                  <a:srgbClr val="FFFFFF"/>
                </a:solidFill>
                <a:latin typeface="Hind Guntur Light"/>
              </a:rPr>
              <a:t>Hepatitis B, Hepatitis C, alcohol liver disease, nonalcoholic fatty liver, and cirrhosis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0" y="9255452"/>
            <a:ext cx="18288000" cy="1034396"/>
            <a:chOff x="0" y="0"/>
            <a:chExt cx="24384000" cy="1379195"/>
          </a:xfrm>
        </p:grpSpPr>
        <p:sp>
          <p:nvSpPr>
            <p:cNvPr id="6" name="AutoShape 6"/>
            <p:cNvSpPr/>
            <p:nvPr/>
          </p:nvSpPr>
          <p:spPr>
            <a:xfrm>
              <a:off x="0" y="0"/>
              <a:ext cx="24384000" cy="1379195"/>
            </a:xfrm>
            <a:prstGeom prst="rect">
              <a:avLst/>
            </a:prstGeom>
            <a:solidFill>
              <a:srgbClr val="000000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19119271" y="570349"/>
              <a:ext cx="3893129" cy="2518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680"/>
                </a:lnSpc>
                <a:spcBef>
                  <a:spcPct val="0"/>
                </a:spcBef>
              </a:pPr>
              <a:r>
                <a:rPr lang="en-US" sz="1200" spc="180">
                  <a:solidFill>
                    <a:srgbClr val="FFFFFF"/>
                  </a:solidFill>
                  <a:latin typeface="Hind Guntur Medium"/>
                </a:rPr>
                <a:t>LIVERAID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371600" y="570349"/>
              <a:ext cx="5790095" cy="2518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679"/>
                </a:lnSpc>
                <a:spcBef>
                  <a:spcPct val="0"/>
                </a:spcBef>
              </a:pPr>
              <a:r>
                <a:rPr lang="en-US" sz="1200" spc="180">
                  <a:solidFill>
                    <a:srgbClr val="FFFFFF"/>
                  </a:solidFill>
                  <a:latin typeface="Hind Guntur Medium"/>
                </a:rPr>
                <a:t>A STUDY IN LIVER DISEASES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692642" y="550462"/>
            <a:ext cx="566658" cy="140078"/>
            <a:chOff x="0" y="0"/>
            <a:chExt cx="2055017" cy="508000"/>
          </a:xfrm>
        </p:grpSpPr>
        <p:sp>
          <p:nvSpPr>
            <p:cNvPr id="3" name="Freeform 3"/>
            <p:cNvSpPr/>
            <p:nvPr/>
          </p:nvSpPr>
          <p:spPr>
            <a:xfrm>
              <a:off x="0" y="215900"/>
              <a:ext cx="1759108" cy="76200"/>
            </a:xfrm>
            <a:custGeom>
              <a:avLst/>
              <a:gdLst/>
              <a:ahLst/>
              <a:cxnLst/>
              <a:rect l="l" t="t" r="r" b="b"/>
              <a:pathLst>
                <a:path w="1759108" h="76200">
                  <a:moveTo>
                    <a:pt x="0" y="0"/>
                  </a:moveTo>
                  <a:lnTo>
                    <a:pt x="1759108" y="0"/>
                  </a:lnTo>
                  <a:lnTo>
                    <a:pt x="1759108" y="76200"/>
                  </a:lnTo>
                  <a:lnTo>
                    <a:pt x="0" y="7620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1680367" y="1270"/>
              <a:ext cx="374650" cy="505460"/>
            </a:xfrm>
            <a:custGeom>
              <a:avLst/>
              <a:gdLst/>
              <a:ahLst/>
              <a:cxnLst/>
              <a:rect l="l" t="t" r="r" b="b"/>
              <a:pathLst>
                <a:path w="374650" h="505460">
                  <a:moveTo>
                    <a:pt x="0" y="505460"/>
                  </a:moveTo>
                  <a:lnTo>
                    <a:pt x="0" y="0"/>
                  </a:lnTo>
                  <a:lnTo>
                    <a:pt x="374650" y="2527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 t="5492" b="5492"/>
          <a:stretch>
            <a:fillRect/>
          </a:stretch>
        </p:blipFill>
        <p:spPr>
          <a:xfrm>
            <a:off x="0" y="0"/>
            <a:ext cx="17259300" cy="10287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rcRect t="45549" r="1641" b="45549"/>
          <a:stretch>
            <a:fillRect/>
          </a:stretch>
        </p:blipFill>
        <p:spPr>
          <a:xfrm>
            <a:off x="0" y="9258300"/>
            <a:ext cx="16975971" cy="10287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3833055" y="9678451"/>
            <a:ext cx="2919847" cy="193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680"/>
              </a:lnSpc>
              <a:spcBef>
                <a:spcPct val="0"/>
              </a:spcBef>
            </a:pPr>
            <a:r>
              <a:rPr lang="en-US" sz="1200" spc="180">
                <a:solidFill>
                  <a:srgbClr val="FFFFFF"/>
                </a:solidFill>
                <a:latin typeface="Hind Guntur Medium"/>
              </a:rPr>
              <a:t>LIVERAID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9678451"/>
            <a:ext cx="4342571" cy="193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79"/>
              </a:lnSpc>
              <a:spcBef>
                <a:spcPct val="0"/>
              </a:spcBef>
            </a:pPr>
            <a:r>
              <a:rPr lang="en-US" sz="1200" spc="180">
                <a:solidFill>
                  <a:srgbClr val="FFFFFF"/>
                </a:solidFill>
                <a:latin typeface="Hind Guntur Medium"/>
              </a:rPr>
              <a:t>A STUDY IN LIVER DISEASES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793564" y="7221590"/>
            <a:ext cx="6141609" cy="7089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5880"/>
              </a:lnSpc>
              <a:spcBef>
                <a:spcPct val="0"/>
              </a:spcBef>
            </a:pPr>
            <a:r>
              <a:rPr lang="en-US" sz="4200" dirty="0">
                <a:solidFill>
                  <a:srgbClr val="FFFFFF"/>
                </a:solidFill>
                <a:latin typeface="Hind Guntur Bold"/>
              </a:rPr>
              <a:t>Total Deaths in 2017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504630" y="5691648"/>
            <a:ext cx="7485196" cy="1664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4177"/>
              </a:lnSpc>
              <a:spcBef>
                <a:spcPct val="0"/>
              </a:spcBef>
            </a:pPr>
            <a:r>
              <a:rPr lang="en-US" sz="10126" spc="405" dirty="0">
                <a:solidFill>
                  <a:srgbClr val="FFFFFF"/>
                </a:solidFill>
                <a:latin typeface="Hind Guntur Bold"/>
              </a:rPr>
              <a:t>2,200,000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216992" y="7979714"/>
            <a:ext cx="10758979" cy="8159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60"/>
              </a:lnSpc>
            </a:pPr>
            <a:r>
              <a:rPr lang="en-US" sz="2400" spc="96" dirty="0">
                <a:solidFill>
                  <a:srgbClr val="FFFFFF"/>
                </a:solidFill>
                <a:latin typeface="Hind Guntur Light"/>
              </a:rPr>
              <a:t>Global Burden of Disease and Institute of Health Metrics and Evaluation</a:t>
            </a:r>
          </a:p>
          <a:p>
            <a:pPr algn="r">
              <a:lnSpc>
                <a:spcPts val="3360"/>
              </a:lnSpc>
              <a:spcBef>
                <a:spcPct val="0"/>
              </a:spcBef>
            </a:pPr>
            <a:r>
              <a:rPr lang="en-US" sz="2400" spc="96" dirty="0">
                <a:solidFill>
                  <a:srgbClr val="FFFFFF"/>
                </a:solidFill>
                <a:latin typeface="Hind Guntur Light"/>
              </a:rPr>
              <a:t>University of Washington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t="7825" b="7825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l="30921" r="43145"/>
          <a:stretch>
            <a:fillRect/>
          </a:stretch>
        </p:blipFill>
        <p:spPr>
          <a:xfrm>
            <a:off x="0" y="0"/>
            <a:ext cx="4000427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0" y="9255452"/>
            <a:ext cx="18288000" cy="1034396"/>
            <a:chOff x="0" y="0"/>
            <a:chExt cx="24384000" cy="1379195"/>
          </a:xfrm>
        </p:grpSpPr>
        <p:sp>
          <p:nvSpPr>
            <p:cNvPr id="4" name="AutoShape 4"/>
            <p:cNvSpPr/>
            <p:nvPr/>
          </p:nvSpPr>
          <p:spPr>
            <a:xfrm>
              <a:off x="0" y="0"/>
              <a:ext cx="24384000" cy="1379195"/>
            </a:xfrm>
            <a:prstGeom prst="rect">
              <a:avLst/>
            </a:prstGeom>
            <a:solidFill>
              <a:srgbClr val="000000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19119271" y="570349"/>
              <a:ext cx="3893129" cy="2518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680"/>
                </a:lnSpc>
                <a:spcBef>
                  <a:spcPct val="0"/>
                </a:spcBef>
              </a:pPr>
              <a:r>
                <a:rPr lang="en-US" sz="1200" spc="180">
                  <a:solidFill>
                    <a:srgbClr val="FFFFFF"/>
                  </a:solidFill>
                  <a:latin typeface="Hind Guntur Medium"/>
                </a:rPr>
                <a:t>LIVERAID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1371600" y="570349"/>
              <a:ext cx="5790095" cy="2518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679"/>
                </a:lnSpc>
                <a:spcBef>
                  <a:spcPct val="0"/>
                </a:spcBef>
              </a:pPr>
              <a:r>
                <a:rPr lang="en-US" sz="1200" spc="180">
                  <a:solidFill>
                    <a:srgbClr val="FFFFFF"/>
                  </a:solidFill>
                  <a:latin typeface="Hind Guntur Medium"/>
                </a:rPr>
                <a:t>A STUDY IN LIVER DISEASES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6612382" y="3750650"/>
            <a:ext cx="9933283" cy="3722365"/>
            <a:chOff x="0" y="0"/>
            <a:chExt cx="13244377" cy="4963153"/>
          </a:xfrm>
        </p:grpSpPr>
        <p:sp>
          <p:nvSpPr>
            <p:cNvPr id="8" name="TextBox 8"/>
            <p:cNvSpPr txBox="1"/>
            <p:nvPr/>
          </p:nvSpPr>
          <p:spPr>
            <a:xfrm>
              <a:off x="0" y="-180975"/>
              <a:ext cx="13244377" cy="31009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9296"/>
                </a:lnSpc>
              </a:pPr>
              <a:r>
                <a:rPr lang="en-US" sz="14400" spc="288">
                  <a:solidFill>
                    <a:srgbClr val="FFFFFF"/>
                  </a:solidFill>
                  <a:latin typeface="Libre Franklin Medium Bold"/>
                </a:rPr>
                <a:t>12th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3680030"/>
              <a:ext cx="13244377" cy="12831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800">
                  <a:solidFill>
                    <a:srgbClr val="FFFFFF"/>
                  </a:solidFill>
                  <a:latin typeface="Libre Franklin Light"/>
                </a:rPr>
                <a:t>Cause of death in United States</a:t>
              </a:r>
            </a:p>
            <a:p>
              <a:pPr algn="ctr">
                <a:lnSpc>
                  <a:spcPts val="3919"/>
                </a:lnSpc>
              </a:pPr>
              <a:r>
                <a:rPr lang="en-US" sz="2799">
                  <a:solidFill>
                    <a:srgbClr val="FFFFFF"/>
                  </a:solidFill>
                  <a:latin typeface="Libre Franklin Light"/>
                </a:rPr>
                <a:t>Centers for Disease Control and Prevention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36476" r="29007"/>
          <a:stretch>
            <a:fillRect/>
          </a:stretch>
        </p:blipFill>
        <p:spPr>
          <a:xfrm>
            <a:off x="12672730" y="0"/>
            <a:ext cx="5615270" cy="10351051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2159836" y="4304940"/>
            <a:ext cx="8353058" cy="1693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spc="24" dirty="0">
                <a:solidFill>
                  <a:srgbClr val="646666"/>
                </a:solidFill>
                <a:latin typeface="Libre Franklin Medium Bold"/>
              </a:rPr>
              <a:t>Understand the different factors associated with diagnosing liver disease and create a classification model that will aid medical professionals in diagnosing the presence of liver diseases.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159836" y="2354778"/>
            <a:ext cx="8353058" cy="1838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400"/>
              </a:lnSpc>
            </a:pPr>
            <a:r>
              <a:rPr lang="en-US" sz="12000">
                <a:solidFill>
                  <a:srgbClr val="000000"/>
                </a:solidFill>
                <a:latin typeface="Libre Franklin Medium"/>
              </a:rPr>
              <a:t>GOAL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>
            <a:alphaModFix amt="62000"/>
          </a:blip>
          <a:srcRect l="35932" t="585" r="30782" b="3582"/>
          <a:stretch>
            <a:fillRect/>
          </a:stretch>
        </p:blipFill>
        <p:spPr>
          <a:xfrm>
            <a:off x="12672305" y="0"/>
            <a:ext cx="5615695" cy="102870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0" y="9255452"/>
            <a:ext cx="18288000" cy="1034396"/>
            <a:chOff x="0" y="0"/>
            <a:chExt cx="24384000" cy="1379195"/>
          </a:xfrm>
        </p:grpSpPr>
        <p:sp>
          <p:nvSpPr>
            <p:cNvPr id="7" name="AutoShape 7"/>
            <p:cNvSpPr/>
            <p:nvPr/>
          </p:nvSpPr>
          <p:spPr>
            <a:xfrm>
              <a:off x="0" y="0"/>
              <a:ext cx="24384000" cy="1379195"/>
            </a:xfrm>
            <a:prstGeom prst="rect">
              <a:avLst/>
            </a:prstGeom>
            <a:solidFill>
              <a:srgbClr val="000000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19119271" y="570349"/>
              <a:ext cx="3893129" cy="2518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680"/>
                </a:lnSpc>
                <a:spcBef>
                  <a:spcPct val="0"/>
                </a:spcBef>
              </a:pPr>
              <a:r>
                <a:rPr lang="en-US" sz="1200" spc="180">
                  <a:solidFill>
                    <a:srgbClr val="FFFFFF"/>
                  </a:solidFill>
                  <a:latin typeface="Hind Guntur Medium"/>
                </a:rPr>
                <a:t>LIVERAID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371600" y="570349"/>
              <a:ext cx="5790095" cy="2518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679"/>
                </a:lnSpc>
                <a:spcBef>
                  <a:spcPct val="0"/>
                </a:spcBef>
              </a:pPr>
              <a:r>
                <a:rPr lang="en-US" sz="1200" spc="180">
                  <a:solidFill>
                    <a:srgbClr val="FFFFFF"/>
                  </a:solidFill>
                  <a:latin typeface="Hind Guntur Medium"/>
                </a:rPr>
                <a:t>A STUDY IN LIVER DISEASES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498213"/>
            <a:ext cx="1633406" cy="104497"/>
            <a:chOff x="0" y="0"/>
            <a:chExt cx="8933191" cy="571500"/>
          </a:xfrm>
        </p:grpSpPr>
        <p:sp>
          <p:nvSpPr>
            <p:cNvPr id="3" name="Freeform 3"/>
            <p:cNvSpPr/>
            <p:nvPr/>
          </p:nvSpPr>
          <p:spPr>
            <a:xfrm>
              <a:off x="0" y="255270"/>
              <a:ext cx="8933191" cy="69850"/>
            </a:xfrm>
            <a:custGeom>
              <a:avLst/>
              <a:gdLst/>
              <a:ahLst/>
              <a:cxnLst/>
              <a:rect l="l" t="t" r="r" b="b"/>
              <a:pathLst>
                <a:path w="8933191" h="69850">
                  <a:moveTo>
                    <a:pt x="8642362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8933191" y="69850"/>
                  </a:lnTo>
                  <a:lnTo>
                    <a:pt x="8933191" y="0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rgbClr val="000000"/>
              </a:solidFill>
            </a:ln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 t="59816" b="17061"/>
          <a:stretch>
            <a:fillRect/>
          </a:stretch>
        </p:blipFill>
        <p:spPr>
          <a:xfrm>
            <a:off x="-24470" y="0"/>
            <a:ext cx="18312470" cy="2822772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 l="57164" t="17719" b="59801"/>
          <a:stretch>
            <a:fillRect/>
          </a:stretch>
        </p:blipFill>
        <p:spPr>
          <a:xfrm>
            <a:off x="10244063" y="0"/>
            <a:ext cx="8068407" cy="2822772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4339453" y="9678451"/>
            <a:ext cx="2919847" cy="193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680"/>
              </a:lnSpc>
              <a:spcBef>
                <a:spcPct val="0"/>
              </a:spcBef>
            </a:pPr>
            <a:r>
              <a:rPr lang="en-US" sz="1200" spc="180">
                <a:solidFill>
                  <a:srgbClr val="FFFFFF"/>
                </a:solidFill>
                <a:latin typeface="Hind Guntur Medium"/>
              </a:rPr>
              <a:t>LIVERAID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9678451"/>
            <a:ext cx="4342571" cy="193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79"/>
              </a:lnSpc>
              <a:spcBef>
                <a:spcPct val="0"/>
              </a:spcBef>
            </a:pPr>
            <a:r>
              <a:rPr lang="en-US" sz="1200" spc="180">
                <a:solidFill>
                  <a:srgbClr val="FFFFFF"/>
                </a:solidFill>
                <a:latin typeface="Hind Guntur Medium"/>
              </a:rPr>
              <a:t>A STUDY IN LIVER DISEASES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947090" y="882461"/>
            <a:ext cx="4004734" cy="14503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5879"/>
              </a:lnSpc>
              <a:spcBef>
                <a:spcPct val="0"/>
              </a:spcBef>
            </a:pPr>
            <a:r>
              <a:rPr lang="en-US" sz="4199">
                <a:solidFill>
                  <a:srgbClr val="FFFFFF"/>
                </a:solidFill>
                <a:latin typeface="Hind Guntur Bold"/>
              </a:rPr>
              <a:t>DATA OVERVIEW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172047" y="5041046"/>
            <a:ext cx="16087253" cy="2030166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1100374" y="4933466"/>
            <a:ext cx="1249888" cy="2245326"/>
            <a:chOff x="0" y="0"/>
            <a:chExt cx="12414025" cy="22300833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2414025" cy="22300833"/>
            </a:xfrm>
            <a:custGeom>
              <a:avLst/>
              <a:gdLst/>
              <a:ahLst/>
              <a:cxnLst/>
              <a:rect l="l" t="t" r="r" b="b"/>
              <a:pathLst>
                <a:path w="12414025" h="22300833">
                  <a:moveTo>
                    <a:pt x="12187965" y="0"/>
                  </a:moveTo>
                  <a:lnTo>
                    <a:pt x="0" y="0"/>
                  </a:lnTo>
                  <a:lnTo>
                    <a:pt x="0" y="22300833"/>
                  </a:lnTo>
                  <a:lnTo>
                    <a:pt x="12414025" y="22300833"/>
                  </a:lnTo>
                  <a:lnTo>
                    <a:pt x="12414025" y="0"/>
                  </a:lnTo>
                  <a:lnTo>
                    <a:pt x="12187965" y="0"/>
                  </a:lnTo>
                  <a:close/>
                  <a:moveTo>
                    <a:pt x="12187965" y="22074774"/>
                  </a:moveTo>
                  <a:lnTo>
                    <a:pt x="228600" y="22074774"/>
                  </a:lnTo>
                  <a:lnTo>
                    <a:pt x="228600" y="228600"/>
                  </a:lnTo>
                  <a:lnTo>
                    <a:pt x="12187965" y="228600"/>
                  </a:lnTo>
                  <a:lnTo>
                    <a:pt x="12187965" y="22074774"/>
                  </a:lnTo>
                  <a:close/>
                </a:path>
              </a:pathLst>
            </a:custGeom>
            <a:solidFill>
              <a:srgbClr val="FF1616"/>
            </a:solidFill>
          </p:spPr>
        </p:sp>
      </p:grpSp>
      <p:grpSp>
        <p:nvGrpSpPr>
          <p:cNvPr id="16" name="Group 16"/>
          <p:cNvGrpSpPr/>
          <p:nvPr/>
        </p:nvGrpSpPr>
        <p:grpSpPr>
          <a:xfrm>
            <a:off x="16547962" y="4933466"/>
            <a:ext cx="711339" cy="2245326"/>
            <a:chOff x="0" y="0"/>
            <a:chExt cx="7065095" cy="22300833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7065095" cy="22300833"/>
            </a:xfrm>
            <a:custGeom>
              <a:avLst/>
              <a:gdLst/>
              <a:ahLst/>
              <a:cxnLst/>
              <a:rect l="l" t="t" r="r" b="b"/>
              <a:pathLst>
                <a:path w="7065095" h="22300833">
                  <a:moveTo>
                    <a:pt x="6839035" y="0"/>
                  </a:moveTo>
                  <a:lnTo>
                    <a:pt x="0" y="0"/>
                  </a:lnTo>
                  <a:lnTo>
                    <a:pt x="0" y="22300833"/>
                  </a:lnTo>
                  <a:lnTo>
                    <a:pt x="7065095" y="22300833"/>
                  </a:lnTo>
                  <a:lnTo>
                    <a:pt x="7065095" y="0"/>
                  </a:lnTo>
                  <a:lnTo>
                    <a:pt x="6839035" y="0"/>
                  </a:lnTo>
                  <a:close/>
                  <a:moveTo>
                    <a:pt x="6839035" y="22074774"/>
                  </a:moveTo>
                  <a:lnTo>
                    <a:pt x="228600" y="22074774"/>
                  </a:lnTo>
                  <a:lnTo>
                    <a:pt x="228600" y="228600"/>
                  </a:lnTo>
                  <a:lnTo>
                    <a:pt x="6839035" y="228600"/>
                  </a:lnTo>
                  <a:lnTo>
                    <a:pt x="6839035" y="22074774"/>
                  </a:lnTo>
                  <a:close/>
                </a:path>
              </a:pathLst>
            </a:custGeom>
            <a:solidFill>
              <a:srgbClr val="FFBD59"/>
            </a:solidFill>
          </p:spPr>
        </p:sp>
      </p:grpSp>
      <p:grpSp>
        <p:nvGrpSpPr>
          <p:cNvPr id="18" name="Group 18"/>
          <p:cNvGrpSpPr/>
          <p:nvPr/>
        </p:nvGrpSpPr>
        <p:grpSpPr>
          <a:xfrm>
            <a:off x="2350261" y="4933466"/>
            <a:ext cx="14197700" cy="2245326"/>
            <a:chOff x="0" y="0"/>
            <a:chExt cx="141013153" cy="22300833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41013148" cy="22300833"/>
            </a:xfrm>
            <a:custGeom>
              <a:avLst/>
              <a:gdLst/>
              <a:ahLst/>
              <a:cxnLst/>
              <a:rect l="l" t="t" r="r" b="b"/>
              <a:pathLst>
                <a:path w="141013148" h="22300833">
                  <a:moveTo>
                    <a:pt x="140787090" y="0"/>
                  </a:moveTo>
                  <a:lnTo>
                    <a:pt x="0" y="0"/>
                  </a:lnTo>
                  <a:lnTo>
                    <a:pt x="0" y="22300833"/>
                  </a:lnTo>
                  <a:lnTo>
                    <a:pt x="141013148" y="22300833"/>
                  </a:lnTo>
                  <a:lnTo>
                    <a:pt x="141013148" y="0"/>
                  </a:lnTo>
                  <a:lnTo>
                    <a:pt x="140787090" y="0"/>
                  </a:lnTo>
                  <a:close/>
                  <a:moveTo>
                    <a:pt x="140787090" y="22074774"/>
                  </a:moveTo>
                  <a:lnTo>
                    <a:pt x="228600" y="22074774"/>
                  </a:lnTo>
                  <a:lnTo>
                    <a:pt x="228600" y="228600"/>
                  </a:lnTo>
                  <a:lnTo>
                    <a:pt x="140787090" y="228600"/>
                  </a:lnTo>
                  <a:lnTo>
                    <a:pt x="140787090" y="22074774"/>
                  </a:lnTo>
                  <a:close/>
                </a:path>
              </a:pathLst>
            </a:custGeom>
            <a:solidFill>
              <a:srgbClr val="008037"/>
            </a:solidFill>
          </p:spPr>
        </p:sp>
      </p:grpSp>
      <p:sp>
        <p:nvSpPr>
          <p:cNvPr id="20" name="TextBox 20"/>
          <p:cNvSpPr txBox="1"/>
          <p:nvPr/>
        </p:nvSpPr>
        <p:spPr>
          <a:xfrm>
            <a:off x="691016" y="8229654"/>
            <a:ext cx="2068602" cy="9623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800">
                <a:solidFill>
                  <a:srgbClr val="FF1616"/>
                </a:solidFill>
                <a:latin typeface="Libre Franklin Medium Bold"/>
              </a:rPr>
              <a:t>Patient Information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7207144" y="8229654"/>
            <a:ext cx="4017059" cy="9623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800" dirty="0">
                <a:solidFill>
                  <a:srgbClr val="008037"/>
                </a:solidFill>
                <a:latin typeface="Libre Franklin Medium Bold"/>
              </a:rPr>
              <a:t>Chemical Compounds Information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5869329" y="8229654"/>
            <a:ext cx="2068602" cy="9623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800">
                <a:solidFill>
                  <a:srgbClr val="FFBD59"/>
                </a:solidFill>
                <a:latin typeface="Libre Franklin Medium Bold"/>
              </a:rPr>
              <a:t>1 = Sick</a:t>
            </a:r>
          </a:p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FFBD59"/>
                </a:solidFill>
                <a:latin typeface="Libre Franklin Medium Bold"/>
              </a:rPr>
              <a:t>2 = Healthy</a:t>
            </a:r>
          </a:p>
        </p:txBody>
      </p:sp>
      <p:grpSp>
        <p:nvGrpSpPr>
          <p:cNvPr id="23" name="Group 23"/>
          <p:cNvGrpSpPr/>
          <p:nvPr/>
        </p:nvGrpSpPr>
        <p:grpSpPr>
          <a:xfrm rot="16200000">
            <a:off x="8909487" y="7587086"/>
            <a:ext cx="612373" cy="378967"/>
            <a:chOff x="0" y="0"/>
            <a:chExt cx="820878" cy="508000"/>
          </a:xfrm>
        </p:grpSpPr>
        <p:sp>
          <p:nvSpPr>
            <p:cNvPr id="24" name="Freeform 24"/>
            <p:cNvSpPr/>
            <p:nvPr/>
          </p:nvSpPr>
          <p:spPr>
            <a:xfrm>
              <a:off x="0" y="215900"/>
              <a:ext cx="524968" cy="76200"/>
            </a:xfrm>
            <a:custGeom>
              <a:avLst/>
              <a:gdLst/>
              <a:ahLst/>
              <a:cxnLst/>
              <a:rect l="l" t="t" r="r" b="b"/>
              <a:pathLst>
                <a:path w="524968" h="76200">
                  <a:moveTo>
                    <a:pt x="0" y="0"/>
                  </a:moveTo>
                  <a:lnTo>
                    <a:pt x="524968" y="0"/>
                  </a:lnTo>
                  <a:lnTo>
                    <a:pt x="524968" y="76200"/>
                  </a:lnTo>
                  <a:lnTo>
                    <a:pt x="0" y="76200"/>
                  </a:lnTo>
                  <a:close/>
                </a:path>
              </a:pathLst>
            </a:custGeom>
            <a:solidFill>
              <a:srgbClr val="008037"/>
            </a:solidFill>
          </p:spPr>
        </p:sp>
        <p:sp>
          <p:nvSpPr>
            <p:cNvPr id="25" name="Freeform 25"/>
            <p:cNvSpPr/>
            <p:nvPr/>
          </p:nvSpPr>
          <p:spPr>
            <a:xfrm>
              <a:off x="446228" y="1270"/>
              <a:ext cx="374650" cy="505460"/>
            </a:xfrm>
            <a:custGeom>
              <a:avLst/>
              <a:gdLst/>
              <a:ahLst/>
              <a:cxnLst/>
              <a:rect l="l" t="t" r="r" b="b"/>
              <a:pathLst>
                <a:path w="374650" h="505460">
                  <a:moveTo>
                    <a:pt x="0" y="505460"/>
                  </a:moveTo>
                  <a:lnTo>
                    <a:pt x="0" y="0"/>
                  </a:lnTo>
                  <a:lnTo>
                    <a:pt x="374650" y="252730"/>
                  </a:lnTo>
                  <a:close/>
                </a:path>
              </a:pathLst>
            </a:custGeom>
            <a:solidFill>
              <a:srgbClr val="008037"/>
            </a:solidFill>
          </p:spPr>
        </p:sp>
      </p:grpSp>
      <p:grpSp>
        <p:nvGrpSpPr>
          <p:cNvPr id="26" name="Group 26"/>
          <p:cNvGrpSpPr/>
          <p:nvPr/>
        </p:nvGrpSpPr>
        <p:grpSpPr>
          <a:xfrm rot="16200000">
            <a:off x="16597444" y="7587086"/>
            <a:ext cx="612373" cy="378967"/>
            <a:chOff x="0" y="0"/>
            <a:chExt cx="820878" cy="508000"/>
          </a:xfrm>
        </p:grpSpPr>
        <p:sp>
          <p:nvSpPr>
            <p:cNvPr id="27" name="Freeform 27"/>
            <p:cNvSpPr/>
            <p:nvPr/>
          </p:nvSpPr>
          <p:spPr>
            <a:xfrm>
              <a:off x="0" y="215900"/>
              <a:ext cx="524968" cy="76200"/>
            </a:xfrm>
            <a:custGeom>
              <a:avLst/>
              <a:gdLst/>
              <a:ahLst/>
              <a:cxnLst/>
              <a:rect l="l" t="t" r="r" b="b"/>
              <a:pathLst>
                <a:path w="524968" h="76200">
                  <a:moveTo>
                    <a:pt x="0" y="0"/>
                  </a:moveTo>
                  <a:lnTo>
                    <a:pt x="524968" y="0"/>
                  </a:lnTo>
                  <a:lnTo>
                    <a:pt x="524968" y="76200"/>
                  </a:lnTo>
                  <a:lnTo>
                    <a:pt x="0" y="76200"/>
                  </a:lnTo>
                  <a:close/>
                </a:path>
              </a:pathLst>
            </a:custGeom>
            <a:solidFill>
              <a:srgbClr val="FFBD59"/>
            </a:solidFill>
          </p:spPr>
        </p:sp>
        <p:sp>
          <p:nvSpPr>
            <p:cNvPr id="28" name="Freeform 28"/>
            <p:cNvSpPr/>
            <p:nvPr/>
          </p:nvSpPr>
          <p:spPr>
            <a:xfrm>
              <a:off x="446228" y="1270"/>
              <a:ext cx="374650" cy="505460"/>
            </a:xfrm>
            <a:custGeom>
              <a:avLst/>
              <a:gdLst/>
              <a:ahLst/>
              <a:cxnLst/>
              <a:rect l="l" t="t" r="r" b="b"/>
              <a:pathLst>
                <a:path w="374650" h="505460">
                  <a:moveTo>
                    <a:pt x="0" y="505460"/>
                  </a:moveTo>
                  <a:lnTo>
                    <a:pt x="0" y="0"/>
                  </a:lnTo>
                  <a:lnTo>
                    <a:pt x="374650" y="252730"/>
                  </a:lnTo>
                  <a:close/>
                </a:path>
              </a:pathLst>
            </a:custGeom>
            <a:solidFill>
              <a:srgbClr val="FFBD59"/>
            </a:solidFill>
          </p:spPr>
        </p:sp>
      </p:grpSp>
      <p:grpSp>
        <p:nvGrpSpPr>
          <p:cNvPr id="29" name="Group 29"/>
          <p:cNvGrpSpPr/>
          <p:nvPr/>
        </p:nvGrpSpPr>
        <p:grpSpPr>
          <a:xfrm rot="16200000">
            <a:off x="1419131" y="7587086"/>
            <a:ext cx="612373" cy="378967"/>
            <a:chOff x="0" y="0"/>
            <a:chExt cx="820878" cy="508000"/>
          </a:xfrm>
        </p:grpSpPr>
        <p:sp>
          <p:nvSpPr>
            <p:cNvPr id="30" name="Freeform 30"/>
            <p:cNvSpPr/>
            <p:nvPr/>
          </p:nvSpPr>
          <p:spPr>
            <a:xfrm>
              <a:off x="0" y="215900"/>
              <a:ext cx="524968" cy="76200"/>
            </a:xfrm>
            <a:custGeom>
              <a:avLst/>
              <a:gdLst/>
              <a:ahLst/>
              <a:cxnLst/>
              <a:rect l="l" t="t" r="r" b="b"/>
              <a:pathLst>
                <a:path w="524968" h="76200">
                  <a:moveTo>
                    <a:pt x="0" y="0"/>
                  </a:moveTo>
                  <a:lnTo>
                    <a:pt x="524968" y="0"/>
                  </a:lnTo>
                  <a:lnTo>
                    <a:pt x="524968" y="76200"/>
                  </a:lnTo>
                  <a:lnTo>
                    <a:pt x="0" y="76200"/>
                  </a:lnTo>
                  <a:close/>
                </a:path>
              </a:pathLst>
            </a:custGeom>
            <a:solidFill>
              <a:srgbClr val="FF1616"/>
            </a:solidFill>
          </p:spPr>
        </p:sp>
        <p:sp>
          <p:nvSpPr>
            <p:cNvPr id="31" name="Freeform 31"/>
            <p:cNvSpPr/>
            <p:nvPr/>
          </p:nvSpPr>
          <p:spPr>
            <a:xfrm>
              <a:off x="446228" y="1270"/>
              <a:ext cx="374650" cy="505460"/>
            </a:xfrm>
            <a:custGeom>
              <a:avLst/>
              <a:gdLst/>
              <a:ahLst/>
              <a:cxnLst/>
              <a:rect l="l" t="t" r="r" b="b"/>
              <a:pathLst>
                <a:path w="374650" h="505460">
                  <a:moveTo>
                    <a:pt x="0" y="505460"/>
                  </a:moveTo>
                  <a:lnTo>
                    <a:pt x="0" y="0"/>
                  </a:lnTo>
                  <a:lnTo>
                    <a:pt x="374650" y="252730"/>
                  </a:lnTo>
                  <a:close/>
                </a:path>
              </a:pathLst>
            </a:custGeom>
            <a:solidFill>
              <a:srgbClr val="FF1616"/>
            </a:solidFill>
          </p:spPr>
        </p:sp>
      </p:grpSp>
      <p:sp>
        <p:nvSpPr>
          <p:cNvPr id="33" name="TextBox 9">
            <a:extLst>
              <a:ext uri="{FF2B5EF4-FFF2-40B4-BE49-F238E27FC236}">
                <a16:creationId xmlns:a16="http://schemas.microsoft.com/office/drawing/2014/main" id="{BA40C955-BCCA-4A2D-B2B2-32C158634280}"/>
              </a:ext>
            </a:extLst>
          </p:cNvPr>
          <p:cNvSpPr txBox="1"/>
          <p:nvPr/>
        </p:nvSpPr>
        <p:spPr>
          <a:xfrm>
            <a:off x="1425966" y="3510626"/>
            <a:ext cx="8251434" cy="10515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lvl="0" indent="-457200" algn="l">
              <a:lnSpc>
                <a:spcPts val="4075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en-US" sz="2910" dirty="0">
                <a:solidFill>
                  <a:srgbClr val="FFFFFF"/>
                </a:solidFill>
                <a:latin typeface="Hind Guntur Light"/>
              </a:rPr>
              <a:t>Kaggle</a:t>
            </a:r>
          </a:p>
          <a:p>
            <a:pPr marL="457200" lvl="0" indent="-457200" algn="l">
              <a:lnSpc>
                <a:spcPts val="4075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en-US" sz="2910" dirty="0">
                <a:solidFill>
                  <a:srgbClr val="FFFFFF"/>
                </a:solidFill>
                <a:latin typeface="Hind Guntur Light"/>
              </a:rPr>
              <a:t>583 rows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498213"/>
            <a:ext cx="1633406" cy="104497"/>
            <a:chOff x="0" y="0"/>
            <a:chExt cx="8933191" cy="571500"/>
          </a:xfrm>
        </p:grpSpPr>
        <p:sp>
          <p:nvSpPr>
            <p:cNvPr id="3" name="Freeform 3"/>
            <p:cNvSpPr/>
            <p:nvPr/>
          </p:nvSpPr>
          <p:spPr>
            <a:xfrm>
              <a:off x="0" y="255270"/>
              <a:ext cx="8933191" cy="69850"/>
            </a:xfrm>
            <a:custGeom>
              <a:avLst/>
              <a:gdLst/>
              <a:ahLst/>
              <a:cxnLst/>
              <a:rect l="l" t="t" r="r" b="b"/>
              <a:pathLst>
                <a:path w="8933191" h="69850">
                  <a:moveTo>
                    <a:pt x="8642362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8933191" y="69850"/>
                  </a:lnTo>
                  <a:lnTo>
                    <a:pt x="8933191" y="0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rgbClr val="000000"/>
              </a:solidFill>
            </a:ln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 t="59816" b="22724"/>
          <a:stretch>
            <a:fillRect/>
          </a:stretch>
        </p:blipFill>
        <p:spPr>
          <a:xfrm>
            <a:off x="-24470" y="0"/>
            <a:ext cx="18312470" cy="2131383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 l="57164" t="17719" b="65307"/>
          <a:stretch>
            <a:fillRect/>
          </a:stretch>
        </p:blipFill>
        <p:spPr>
          <a:xfrm>
            <a:off x="10244063" y="0"/>
            <a:ext cx="8068407" cy="2131383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16692642" y="958661"/>
            <a:ext cx="566658" cy="140078"/>
            <a:chOff x="0" y="0"/>
            <a:chExt cx="2055017" cy="508000"/>
          </a:xfrm>
        </p:grpSpPr>
        <p:sp>
          <p:nvSpPr>
            <p:cNvPr id="7" name="Freeform 7"/>
            <p:cNvSpPr/>
            <p:nvPr/>
          </p:nvSpPr>
          <p:spPr>
            <a:xfrm>
              <a:off x="0" y="215900"/>
              <a:ext cx="1759108" cy="76200"/>
            </a:xfrm>
            <a:custGeom>
              <a:avLst/>
              <a:gdLst/>
              <a:ahLst/>
              <a:cxnLst/>
              <a:rect l="l" t="t" r="r" b="b"/>
              <a:pathLst>
                <a:path w="1759108" h="76200">
                  <a:moveTo>
                    <a:pt x="0" y="0"/>
                  </a:moveTo>
                  <a:lnTo>
                    <a:pt x="1759108" y="0"/>
                  </a:lnTo>
                  <a:lnTo>
                    <a:pt x="1759108" y="76200"/>
                  </a:lnTo>
                  <a:lnTo>
                    <a:pt x="0" y="7620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1680367" y="1270"/>
              <a:ext cx="374650" cy="505460"/>
            </a:xfrm>
            <a:custGeom>
              <a:avLst/>
              <a:gdLst/>
              <a:ahLst/>
              <a:cxnLst/>
              <a:rect l="l" t="t" r="r" b="b"/>
              <a:pathLst>
                <a:path w="374650" h="505460">
                  <a:moveTo>
                    <a:pt x="0" y="505460"/>
                  </a:moveTo>
                  <a:lnTo>
                    <a:pt x="0" y="0"/>
                  </a:lnTo>
                  <a:lnTo>
                    <a:pt x="374650" y="2527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457467" y="3020926"/>
            <a:ext cx="17373067" cy="5996447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4339453" y="9678451"/>
            <a:ext cx="2919847" cy="193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680"/>
              </a:lnSpc>
              <a:spcBef>
                <a:spcPct val="0"/>
              </a:spcBef>
            </a:pPr>
            <a:r>
              <a:rPr lang="en-US" sz="1200" spc="180">
                <a:solidFill>
                  <a:srgbClr val="FFFFFF"/>
                </a:solidFill>
                <a:latin typeface="Hind Guntur Medium"/>
              </a:rPr>
              <a:t>LIVERAID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9678451"/>
            <a:ext cx="4342571" cy="193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79"/>
              </a:lnSpc>
              <a:spcBef>
                <a:spcPct val="0"/>
              </a:spcBef>
            </a:pPr>
            <a:r>
              <a:rPr lang="en-US" sz="1200" spc="180">
                <a:solidFill>
                  <a:srgbClr val="FFFFFF"/>
                </a:solidFill>
                <a:latin typeface="Hind Guntur Medium"/>
              </a:rPr>
              <a:t>A STUDY IN LIVER DISEASES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983337" y="325918"/>
            <a:ext cx="4099006" cy="14922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6018"/>
              </a:lnSpc>
              <a:spcBef>
                <a:spcPct val="0"/>
              </a:spcBef>
            </a:pPr>
            <a:r>
              <a:rPr lang="en-US" sz="4298">
                <a:solidFill>
                  <a:srgbClr val="FFFFFF"/>
                </a:solidFill>
                <a:latin typeface="Hind Guntur Bold"/>
              </a:rPr>
              <a:t>Data Distribution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498213"/>
            <a:ext cx="1633406" cy="104497"/>
            <a:chOff x="0" y="0"/>
            <a:chExt cx="8933191" cy="571500"/>
          </a:xfrm>
        </p:grpSpPr>
        <p:sp>
          <p:nvSpPr>
            <p:cNvPr id="3" name="Freeform 3"/>
            <p:cNvSpPr/>
            <p:nvPr/>
          </p:nvSpPr>
          <p:spPr>
            <a:xfrm>
              <a:off x="0" y="255270"/>
              <a:ext cx="8933191" cy="69850"/>
            </a:xfrm>
            <a:custGeom>
              <a:avLst/>
              <a:gdLst/>
              <a:ahLst/>
              <a:cxnLst/>
              <a:rect l="l" t="t" r="r" b="b"/>
              <a:pathLst>
                <a:path w="8933191" h="69850">
                  <a:moveTo>
                    <a:pt x="8642362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8933191" y="69850"/>
                  </a:lnTo>
                  <a:lnTo>
                    <a:pt x="8933191" y="0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rgbClr val="000000"/>
              </a:solidFill>
            </a:ln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 t="59816" b="22724"/>
          <a:stretch>
            <a:fillRect/>
          </a:stretch>
        </p:blipFill>
        <p:spPr>
          <a:xfrm>
            <a:off x="-24470" y="0"/>
            <a:ext cx="18312470" cy="2131383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 l="57164" t="17719" b="65307"/>
          <a:stretch>
            <a:fillRect/>
          </a:stretch>
        </p:blipFill>
        <p:spPr>
          <a:xfrm>
            <a:off x="10244063" y="0"/>
            <a:ext cx="8068407" cy="2131383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16692642" y="958661"/>
            <a:ext cx="566658" cy="140078"/>
            <a:chOff x="0" y="0"/>
            <a:chExt cx="2055017" cy="508000"/>
          </a:xfrm>
        </p:grpSpPr>
        <p:sp>
          <p:nvSpPr>
            <p:cNvPr id="7" name="Freeform 7"/>
            <p:cNvSpPr/>
            <p:nvPr/>
          </p:nvSpPr>
          <p:spPr>
            <a:xfrm>
              <a:off x="0" y="215900"/>
              <a:ext cx="1759108" cy="76200"/>
            </a:xfrm>
            <a:custGeom>
              <a:avLst/>
              <a:gdLst/>
              <a:ahLst/>
              <a:cxnLst/>
              <a:rect l="l" t="t" r="r" b="b"/>
              <a:pathLst>
                <a:path w="1759108" h="76200">
                  <a:moveTo>
                    <a:pt x="0" y="0"/>
                  </a:moveTo>
                  <a:lnTo>
                    <a:pt x="1759108" y="0"/>
                  </a:lnTo>
                  <a:lnTo>
                    <a:pt x="1759108" y="76200"/>
                  </a:lnTo>
                  <a:lnTo>
                    <a:pt x="0" y="7620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1680367" y="1270"/>
              <a:ext cx="374650" cy="505460"/>
            </a:xfrm>
            <a:custGeom>
              <a:avLst/>
              <a:gdLst/>
              <a:ahLst/>
              <a:cxnLst/>
              <a:rect l="l" t="t" r="r" b="b"/>
              <a:pathLst>
                <a:path w="374650" h="505460">
                  <a:moveTo>
                    <a:pt x="0" y="505460"/>
                  </a:moveTo>
                  <a:lnTo>
                    <a:pt x="0" y="0"/>
                  </a:lnTo>
                  <a:lnTo>
                    <a:pt x="374650" y="2527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845403" y="3480379"/>
            <a:ext cx="8948038" cy="5044237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4339453" y="9678451"/>
            <a:ext cx="2919847" cy="193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680"/>
              </a:lnSpc>
              <a:spcBef>
                <a:spcPct val="0"/>
              </a:spcBef>
            </a:pPr>
            <a:r>
              <a:rPr lang="en-US" sz="1200" spc="180">
                <a:solidFill>
                  <a:srgbClr val="FFFFFF"/>
                </a:solidFill>
                <a:latin typeface="Hind Guntur Medium"/>
              </a:rPr>
              <a:t>LIVERAID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9678451"/>
            <a:ext cx="4342571" cy="193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79"/>
              </a:lnSpc>
              <a:spcBef>
                <a:spcPct val="0"/>
              </a:spcBef>
            </a:pPr>
            <a:r>
              <a:rPr lang="en-US" sz="1200" spc="180">
                <a:solidFill>
                  <a:srgbClr val="FFFFFF"/>
                </a:solidFill>
                <a:latin typeface="Hind Guntur Medium"/>
              </a:rPr>
              <a:t>A STUDY IN LIVER DISEASES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983337" y="325918"/>
            <a:ext cx="4099006" cy="14922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6018"/>
              </a:lnSpc>
              <a:spcBef>
                <a:spcPct val="0"/>
              </a:spcBef>
            </a:pPr>
            <a:r>
              <a:rPr lang="en-US" sz="4298">
                <a:solidFill>
                  <a:srgbClr val="FFFFFF"/>
                </a:solidFill>
                <a:latin typeface="Hind Guntur Bold"/>
              </a:rPr>
              <a:t>Data Distribution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1483</TotalTime>
  <Words>756</Words>
  <Application>Microsoft Office PowerPoint</Application>
  <PresentationFormat>Custom</PresentationFormat>
  <Paragraphs>161</Paragraphs>
  <Slides>25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7" baseType="lpstr">
      <vt:lpstr>Hind Guntur Light</vt:lpstr>
      <vt:lpstr>Libre Franklin Light</vt:lpstr>
      <vt:lpstr>Hind Guntur Medium</vt:lpstr>
      <vt:lpstr>Libre Franklin Medium</vt:lpstr>
      <vt:lpstr>Hind Guntur Bold</vt:lpstr>
      <vt:lpstr>Wingdings</vt:lpstr>
      <vt:lpstr>Calibri</vt:lpstr>
      <vt:lpstr>Arial</vt:lpstr>
      <vt:lpstr>Libre Franklin Medium Bold</vt:lpstr>
      <vt:lpstr>Hind Guntur Light Bold</vt:lpstr>
      <vt:lpstr>Hind Guntur Medium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Defeating</dc:title>
  <cp:lastModifiedBy>Miggy Trinidad</cp:lastModifiedBy>
  <cp:revision>10</cp:revision>
  <dcterms:created xsi:type="dcterms:W3CDTF">2006-08-16T00:00:00Z</dcterms:created>
  <dcterms:modified xsi:type="dcterms:W3CDTF">2020-08-28T04:44:34Z</dcterms:modified>
  <dc:identifier>DAEF3oCAjVw</dc:identifier>
</cp:coreProperties>
</file>